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1"/>
  </p:notesMasterIdLst>
  <p:sldIdLst>
    <p:sldId id="265" r:id="rId2"/>
    <p:sldId id="278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302" r:id="rId13"/>
    <p:sldId id="290" r:id="rId14"/>
    <p:sldId id="291" r:id="rId15"/>
    <p:sldId id="292" r:id="rId16"/>
    <p:sldId id="293" r:id="rId17"/>
    <p:sldId id="294" r:id="rId18"/>
    <p:sldId id="301" r:id="rId19"/>
    <p:sldId id="296" r:id="rId20"/>
    <p:sldId id="297" r:id="rId21"/>
    <p:sldId id="299" r:id="rId22"/>
    <p:sldId id="303" r:id="rId23"/>
    <p:sldId id="304" r:id="rId24"/>
    <p:sldId id="305" r:id="rId25"/>
    <p:sldId id="306" r:id="rId26"/>
    <p:sldId id="307" r:id="rId27"/>
    <p:sldId id="322" r:id="rId28"/>
    <p:sldId id="308" r:id="rId29"/>
    <p:sldId id="339" r:id="rId30"/>
    <p:sldId id="309" r:id="rId31"/>
    <p:sldId id="323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24" r:id="rId40"/>
    <p:sldId id="318" r:id="rId41"/>
    <p:sldId id="325" r:id="rId42"/>
    <p:sldId id="319" r:id="rId43"/>
    <p:sldId id="326" r:id="rId44"/>
    <p:sldId id="320" r:id="rId45"/>
    <p:sldId id="321" r:id="rId46"/>
    <p:sldId id="327" r:id="rId47"/>
    <p:sldId id="328" r:id="rId48"/>
    <p:sldId id="337" r:id="rId49"/>
    <p:sldId id="329" r:id="rId50"/>
    <p:sldId id="330" r:id="rId51"/>
    <p:sldId id="331" r:id="rId52"/>
    <p:sldId id="332" r:id="rId53"/>
    <p:sldId id="338" r:id="rId54"/>
    <p:sldId id="333" r:id="rId55"/>
    <p:sldId id="334" r:id="rId56"/>
    <p:sldId id="335" r:id="rId57"/>
    <p:sldId id="336" r:id="rId58"/>
    <p:sldId id="269" r:id="rId59"/>
    <p:sldId id="268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</p14:sldIdLst>
        </p14:section>
        <p14:section name="content" id="{AE999BAE-2150-4B27-8D23-110EB47F0269}">
          <p14:sldIdLst>
            <p14:sldId id="27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2" id="{891B659F-36D8-4BDC-B5D3-107F7C457CBE}">
          <p14:sldIdLst>
            <p14:sldId id="302"/>
            <p14:sldId id="290"/>
            <p14:sldId id="291"/>
            <p14:sldId id="292"/>
            <p14:sldId id="293"/>
            <p14:sldId id="294"/>
            <p14:sldId id="301"/>
            <p14:sldId id="296"/>
            <p14:sldId id="297"/>
            <p14:sldId id="299"/>
            <p14:sldId id="303"/>
            <p14:sldId id="304"/>
            <p14:sldId id="305"/>
            <p14:sldId id="306"/>
            <p14:sldId id="307"/>
            <p14:sldId id="322"/>
            <p14:sldId id="308"/>
            <p14:sldId id="339"/>
            <p14:sldId id="309"/>
            <p14:sldId id="323"/>
            <p14:sldId id="310"/>
            <p14:sldId id="311"/>
            <p14:sldId id="313"/>
            <p14:sldId id="314"/>
            <p14:sldId id="315"/>
            <p14:sldId id="316"/>
            <p14:sldId id="317"/>
            <p14:sldId id="324"/>
            <p14:sldId id="318"/>
            <p14:sldId id="325"/>
            <p14:sldId id="319"/>
            <p14:sldId id="326"/>
            <p14:sldId id="320"/>
            <p14:sldId id="321"/>
            <p14:sldId id="327"/>
            <p14:sldId id="328"/>
            <p14:sldId id="337"/>
            <p14:sldId id="329"/>
            <p14:sldId id="330"/>
            <p14:sldId id="331"/>
            <p14:sldId id="332"/>
            <p14:sldId id="338"/>
            <p14:sldId id="333"/>
            <p14:sldId id="334"/>
            <p14:sldId id="335"/>
            <p14:sldId id="336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1601" autoAdjust="0"/>
  </p:normalViewPr>
  <p:slideViewPr>
    <p:cSldViewPr snapToGrid="0">
      <p:cViewPr varScale="1">
        <p:scale>
          <a:sx n="55" d="100"/>
          <a:sy n="55" d="100"/>
        </p:scale>
        <p:origin x="3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0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0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8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jp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jp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jpg"/><Relationship Id="rId35" Type="http://schemas.openxmlformats.org/officeDocument/2006/relationships/image" Target="../media/image52.jpg"/><Relationship Id="rId8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53.jp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jp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7.png"/><Relationship Id="rId1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5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93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8.png"/><Relationship Id="rId10" Type="http://schemas.openxmlformats.org/officeDocument/2006/relationships/image" Target="../media/image96.png"/><Relationship Id="rId4" Type="http://schemas.openxmlformats.org/officeDocument/2006/relationships/image" Target="../media/image52.jp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jp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jp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cs typeface="+mn-ea"/>
                <a:sym typeface="+mn-lt"/>
              </a:rPr>
              <a:t>Dr. </a:t>
            </a:r>
            <a:r>
              <a:rPr lang="en-US" sz="2400" spc="-85" dirty="0">
                <a:cs typeface="+mn-ea"/>
                <a:sym typeface="+mn-lt"/>
              </a:rPr>
              <a:t>Beilun Wang</a:t>
            </a:r>
            <a:r>
              <a:rPr sz="2400" spc="55" dirty="0">
                <a:cs typeface="+mn-ea"/>
                <a:sym typeface="+mn-lt"/>
              </a:rPr>
              <a:t> </a:t>
            </a:r>
            <a:endParaRPr sz="24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cs typeface="+mn-ea"/>
              <a:sym typeface="+mn-lt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cs typeface="+mn-ea"/>
                <a:sym typeface="+mn-lt"/>
              </a:rPr>
              <a:t>         Southeast </a:t>
            </a:r>
            <a:r>
              <a:rPr sz="2400" spc="-10" dirty="0" smtClean="0">
                <a:cs typeface="+mn-ea"/>
                <a:sym typeface="+mn-lt"/>
              </a:rPr>
              <a:t>University </a:t>
            </a:r>
            <a:r>
              <a:rPr sz="2400" spc="-5" dirty="0" smtClean="0">
                <a:cs typeface="+mn-ea"/>
                <a:sym typeface="+mn-lt"/>
              </a:rPr>
              <a:t>  </a:t>
            </a:r>
            <a:endParaRPr sz="2400" spc="-5" dirty="0">
              <a:cs typeface="+mn-ea"/>
              <a:sym typeface="+mn-lt"/>
            </a:endParaRP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cs typeface="+mn-ea"/>
                <a:sym typeface="+mn-lt"/>
              </a:rPr>
              <a:t>               School</a:t>
            </a:r>
            <a:r>
              <a:rPr sz="2400" spc="-5" dirty="0">
                <a:cs typeface="+mn-ea"/>
                <a:sym typeface="+mn-lt"/>
              </a:rPr>
              <a:t> of </a:t>
            </a:r>
            <a:r>
              <a:rPr sz="2400" spc="-5" dirty="0" smtClean="0">
                <a:cs typeface="+mn-ea"/>
                <a:sym typeface="+mn-lt"/>
              </a:rPr>
              <a:t>Computer</a:t>
            </a:r>
            <a:r>
              <a:rPr sz="2400" spc="-80" dirty="0" smtClean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cs typeface="+mn-ea"/>
                <a:sym typeface="+mn-lt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>
                <a:ea typeface="+mn-ea"/>
                <a:cs typeface="+mn-ea"/>
                <a:sym typeface="+mn-lt"/>
              </a:rPr>
              <a:t>Machine</a:t>
            </a:r>
            <a:r>
              <a:rPr lang="en-US" sz="5300" spc="-35" dirty="0">
                <a:ea typeface="+mn-ea"/>
                <a:cs typeface="+mn-ea"/>
                <a:sym typeface="+mn-lt"/>
              </a:rPr>
              <a:t> </a:t>
            </a:r>
            <a:r>
              <a:rPr lang="en-US" sz="5300" spc="45" dirty="0">
                <a:ea typeface="+mn-ea"/>
                <a:cs typeface="+mn-ea"/>
                <a:sym typeface="+mn-lt"/>
              </a:rPr>
              <a:t>Learning</a:t>
            </a:r>
            <a:endParaRPr lang="en-US" sz="5300" dirty="0">
              <a:ea typeface="+mn-ea"/>
              <a:cs typeface="+mn-ea"/>
              <a:sym typeface="+mn-lt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1496217" y="2227460"/>
            <a:ext cx="6355715" cy="12561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b="0" spc="3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Lecture </a:t>
            </a:r>
            <a:r>
              <a:rPr lang="en-US" altLang="zh-CN" sz="400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L15b: </a:t>
            </a:r>
            <a:endParaRPr lang="en-US" altLang="zh-CN" sz="4000" spc="35" dirty="0" smtClean="0">
              <a:solidFill>
                <a:srgbClr val="0000FF"/>
              </a:solidFill>
              <a:latin typeface="Calibri Light" panose="020F0302020204030204" pitchFamily="34" charset="0"/>
              <a:cs typeface="Calibri Light" panose="020F0302020204030204" pitchFamily="34" charset="0"/>
              <a:sym typeface="+mn-l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4000" spc="35" dirty="0" smtClean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Convolutional </a:t>
            </a:r>
            <a:r>
              <a:rPr lang="en-US" altLang="zh-CN" sz="400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Neural Network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971340" cy="585111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DNNs help us build more intelligent computers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ts val="3065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zh-CN" sz="2600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Perceive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the</a:t>
            </a:r>
            <a:r>
              <a:rPr lang="en-US" altLang="zh-CN" sz="2600" spc="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world,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527050" lvl="1" indent="-171450">
              <a:lnSpc>
                <a:spcPts val="2580"/>
              </a:lnSpc>
              <a:buFont typeface="Arial"/>
              <a:buChar char="•"/>
              <a:tabLst>
                <a:tab pos="527050" algn="l"/>
              </a:tabLst>
            </a:pPr>
            <a:r>
              <a:rPr lang="en-US" altLang="zh-CN" sz="2300" spc="10" dirty="0">
                <a:ea typeface="+mn-ea"/>
                <a:cs typeface="+mn-ea"/>
                <a:sym typeface="+mn-lt"/>
              </a:rPr>
              <a:t>e.g.,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objective recognition, </a:t>
            </a:r>
            <a:r>
              <a:rPr lang="en-US" altLang="zh-CN" sz="2300" spc="10" dirty="0">
                <a:ea typeface="+mn-ea"/>
                <a:cs typeface="+mn-ea"/>
                <a:sym typeface="+mn-lt"/>
              </a:rPr>
              <a:t>speech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recognition,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 …</a:t>
            </a:r>
          </a:p>
          <a:p>
            <a:pPr marL="184150" indent="-171450">
              <a:lnSpc>
                <a:spcPts val="293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zh-CN" sz="2600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Understand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the</a:t>
            </a:r>
            <a:r>
              <a:rPr lang="en-US" altLang="zh-CN" sz="2600" spc="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world,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527050" lvl="1" indent="-171450">
              <a:lnSpc>
                <a:spcPts val="2615"/>
              </a:lnSpc>
              <a:buFont typeface="Arial"/>
              <a:buChar char="•"/>
              <a:tabLst>
                <a:tab pos="527050" algn="l"/>
              </a:tabLst>
            </a:pPr>
            <a:r>
              <a:rPr lang="en-US" altLang="zh-CN" sz="2300" spc="10" dirty="0">
                <a:ea typeface="+mn-ea"/>
                <a:cs typeface="+mn-ea"/>
                <a:sym typeface="+mn-lt"/>
              </a:rPr>
              <a:t>e.g., machine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translation, </a:t>
            </a:r>
            <a:r>
              <a:rPr lang="en-US" altLang="zh-CN" sz="2300" spc="-10" dirty="0">
                <a:ea typeface="+mn-ea"/>
                <a:cs typeface="+mn-ea"/>
                <a:sym typeface="+mn-lt"/>
              </a:rPr>
              <a:t>text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semantic</a:t>
            </a:r>
            <a:r>
              <a:rPr lang="en-US" altLang="zh-CN" sz="2300" spc="6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understanding</a:t>
            </a:r>
          </a:p>
          <a:p>
            <a:pPr marL="184150" indent="-171450">
              <a:lnSpc>
                <a:spcPts val="2975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zh-CN" sz="2600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Interact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with the</a:t>
            </a:r>
            <a:r>
              <a:rPr lang="en-US" altLang="zh-CN" sz="2600" spc="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world,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527050" lvl="1" indent="-171450">
              <a:lnSpc>
                <a:spcPts val="2570"/>
              </a:lnSpc>
              <a:buFont typeface="Arial"/>
              <a:buChar char="•"/>
              <a:tabLst>
                <a:tab pos="527050" algn="l"/>
              </a:tabLst>
            </a:pPr>
            <a:r>
              <a:rPr lang="en-US" altLang="zh-CN" sz="2300" spc="10" dirty="0">
                <a:ea typeface="+mn-ea"/>
                <a:cs typeface="+mn-ea"/>
                <a:sym typeface="+mn-lt"/>
              </a:rPr>
              <a:t>e.g.,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AlphaGo, </a:t>
            </a:r>
            <a:r>
              <a:rPr lang="en-US" altLang="zh-CN" sz="2300" spc="-5" dirty="0" err="1">
                <a:ea typeface="+mn-ea"/>
                <a:cs typeface="+mn-ea"/>
                <a:sym typeface="+mn-lt"/>
              </a:rPr>
              <a:t>AlphaZero</a:t>
            </a:r>
            <a:r>
              <a:rPr lang="en-US" altLang="zh-CN" sz="2300" spc="-5" dirty="0">
                <a:ea typeface="+mn-ea"/>
                <a:cs typeface="+mn-ea"/>
                <a:sym typeface="+mn-lt"/>
              </a:rPr>
              <a:t>,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self-driving </a:t>
            </a:r>
            <a:r>
              <a:rPr lang="en-US" altLang="zh-CN" sz="2300" spc="-5" dirty="0">
                <a:ea typeface="+mn-ea"/>
                <a:cs typeface="+mn-ea"/>
                <a:sym typeface="+mn-lt"/>
              </a:rPr>
              <a:t>cars,</a:t>
            </a:r>
            <a:r>
              <a:rPr lang="en-US" altLang="zh-CN" sz="2300" spc="3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…</a:t>
            </a:r>
          </a:p>
          <a:p>
            <a:pPr marL="184150" indent="-171450">
              <a:lnSpc>
                <a:spcPts val="299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zh-CN" sz="2600" dirty="0">
                <a:ea typeface="+mn-ea"/>
                <a:cs typeface="+mn-ea"/>
                <a:sym typeface="+mn-lt"/>
              </a:rPr>
              <a:t>Being </a:t>
            </a:r>
            <a:r>
              <a:rPr lang="en-US" altLang="zh-CN" sz="2600" spc="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able </a:t>
            </a:r>
            <a:r>
              <a:rPr lang="en-US" altLang="zh-CN" sz="2600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to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think /</a:t>
            </a:r>
            <a:r>
              <a:rPr lang="en-US" altLang="zh-CN" sz="2600" spc="4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reason,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527050" lvl="1" indent="-171450">
              <a:lnSpc>
                <a:spcPts val="2615"/>
              </a:lnSpc>
              <a:buFont typeface="Arial"/>
              <a:buChar char="•"/>
              <a:tabLst>
                <a:tab pos="527050" algn="l"/>
              </a:tabLst>
            </a:pPr>
            <a:r>
              <a:rPr lang="en-US" altLang="zh-CN" sz="2300" spc="10" dirty="0">
                <a:ea typeface="+mn-ea"/>
                <a:cs typeface="+mn-ea"/>
                <a:sym typeface="+mn-lt"/>
              </a:rPr>
              <a:t>e.g.,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learn </a:t>
            </a:r>
            <a:r>
              <a:rPr lang="en-US" altLang="zh-CN" sz="2300" spc="-10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code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programs,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learn </a:t>
            </a:r>
            <a:r>
              <a:rPr lang="en-US" altLang="zh-CN" sz="2300" spc="-10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search </a:t>
            </a:r>
            <a:r>
              <a:rPr lang="en-US" altLang="zh-CN" sz="2300" spc="10" dirty="0" err="1">
                <a:ea typeface="+mn-ea"/>
                <a:cs typeface="+mn-ea"/>
                <a:sym typeface="+mn-lt"/>
              </a:rPr>
              <a:t>deepNN</a:t>
            </a:r>
            <a:r>
              <a:rPr lang="en-US" altLang="zh-CN" sz="2300" spc="10" dirty="0">
                <a:ea typeface="+mn-ea"/>
                <a:cs typeface="+mn-ea"/>
                <a:sym typeface="+mn-lt"/>
              </a:rPr>
              <a:t>,</a:t>
            </a:r>
            <a:r>
              <a:rPr lang="en-US" altLang="zh-CN" sz="2300" spc="11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…</a:t>
            </a:r>
          </a:p>
          <a:p>
            <a:pPr marL="184150" indent="-171450">
              <a:lnSpc>
                <a:spcPts val="293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zh-CN" sz="2600" dirty="0">
                <a:ea typeface="+mn-ea"/>
                <a:cs typeface="+mn-ea"/>
                <a:sym typeface="+mn-lt"/>
              </a:rPr>
              <a:t>Being </a:t>
            </a:r>
            <a:r>
              <a:rPr lang="en-US" altLang="zh-CN" sz="2600" spc="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able </a:t>
            </a:r>
            <a:r>
              <a:rPr lang="en-US" altLang="zh-CN" sz="2600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to </a:t>
            </a:r>
            <a:r>
              <a:rPr lang="en-US" altLang="zh-CN" sz="2600" spc="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imagine </a:t>
            </a:r>
            <a:r>
              <a:rPr lang="en-US" altLang="zh-CN" sz="26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/ </a:t>
            </a:r>
            <a:r>
              <a:rPr lang="en-US" altLang="zh-CN" sz="2600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to make</a:t>
            </a:r>
            <a:r>
              <a:rPr lang="en-US" altLang="zh-CN" sz="2600" spc="7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2600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analogy,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527050" lvl="1" indent="-171450">
              <a:lnSpc>
                <a:spcPts val="2705"/>
              </a:lnSpc>
              <a:buFont typeface="Arial"/>
              <a:buChar char="•"/>
              <a:tabLst>
                <a:tab pos="527050" algn="l"/>
              </a:tabLst>
            </a:pPr>
            <a:r>
              <a:rPr lang="en-US" altLang="zh-CN" sz="2300" spc="10" dirty="0">
                <a:ea typeface="+mn-ea"/>
                <a:cs typeface="+mn-ea"/>
                <a:sym typeface="+mn-lt"/>
              </a:rPr>
              <a:t>e.g.,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learn </a:t>
            </a:r>
            <a:r>
              <a:rPr lang="en-US" altLang="zh-CN" sz="2300" spc="-10" dirty="0">
                <a:ea typeface="+mn-ea"/>
                <a:cs typeface="+mn-ea"/>
                <a:sym typeface="+mn-lt"/>
              </a:rPr>
              <a:t>to draw </a:t>
            </a:r>
            <a:r>
              <a:rPr lang="en-US" altLang="zh-CN" sz="2300" spc="5" dirty="0">
                <a:ea typeface="+mn-ea"/>
                <a:cs typeface="+mn-ea"/>
                <a:sym typeface="+mn-lt"/>
              </a:rPr>
              <a:t>with </a:t>
            </a:r>
            <a:r>
              <a:rPr lang="en-US" altLang="zh-CN" sz="2300" dirty="0">
                <a:ea typeface="+mn-ea"/>
                <a:cs typeface="+mn-ea"/>
                <a:sym typeface="+mn-lt"/>
              </a:rPr>
              <a:t>styles,</a:t>
            </a:r>
            <a:r>
              <a:rPr lang="en-US" altLang="zh-CN" sz="2300" spc="7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300" spc="10" dirty="0">
                <a:ea typeface="+mn-ea"/>
                <a:cs typeface="+mn-ea"/>
                <a:sym typeface="+mn-lt"/>
              </a:rPr>
              <a:t>……</a:t>
            </a:r>
            <a:endParaRPr lang="en-US" altLang="zh-CN" sz="23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818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14" dirty="0">
                <a:ea typeface="+mn-ea"/>
                <a:cs typeface="+mn-ea"/>
                <a:sym typeface="+mn-lt"/>
              </a:rPr>
              <a:t>Some </a:t>
            </a:r>
            <a:r>
              <a:rPr lang="en-US" altLang="zh-CN" spc="-195" dirty="0">
                <a:ea typeface="+mn-ea"/>
                <a:cs typeface="+mn-ea"/>
                <a:sym typeface="+mn-lt"/>
              </a:rPr>
              <a:t>Recent</a:t>
            </a:r>
            <a:r>
              <a:rPr lang="en-US" altLang="zh-CN" spc="-4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0" dirty="0">
                <a:ea typeface="+mn-ea"/>
                <a:cs typeface="+mn-ea"/>
                <a:sym typeface="+mn-lt"/>
              </a:rPr>
              <a:t>Trends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88806B-4FBD-4E9C-BA6D-EA0442F8F37F}"/>
              </a:ext>
            </a:extLst>
          </p:cNvPr>
          <p:cNvSpPr txBox="1"/>
          <p:nvPr/>
        </p:nvSpPr>
        <p:spPr>
          <a:xfrm>
            <a:off x="708993" y="1392104"/>
            <a:ext cx="5130311" cy="48141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1. </a:t>
            </a:r>
            <a:r>
              <a:rPr sz="2000" spc="-5" dirty="0">
                <a:solidFill>
                  <a:srgbClr val="0000FF"/>
                </a:solidFill>
                <a:cs typeface="+mn-ea"/>
                <a:sym typeface="+mn-lt"/>
              </a:rPr>
              <a:t>CNN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Residual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Dynamic</a:t>
            </a:r>
            <a:r>
              <a:rPr sz="2000" spc="25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parameter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2. </a:t>
            </a:r>
            <a:r>
              <a:rPr sz="2000" spc="-5" dirty="0">
                <a:cs typeface="+mn-ea"/>
                <a:sym typeface="+mn-lt"/>
              </a:rPr>
              <a:t>RNN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5" dirty="0">
                <a:cs typeface="+mn-ea"/>
                <a:sym typeface="+mn-lt"/>
              </a:rPr>
              <a:t>Attention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Seq2Seq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BERT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3. </a:t>
            </a:r>
            <a:r>
              <a:rPr sz="2000" spc="-10" dirty="0">
                <a:cs typeface="+mn-ea"/>
                <a:sym typeface="+mn-lt"/>
              </a:rPr>
              <a:t>Neural Architecture </a:t>
            </a:r>
            <a:r>
              <a:rPr sz="2000" spc="-5" dirty="0">
                <a:cs typeface="+mn-ea"/>
                <a:sym typeface="+mn-lt"/>
              </a:rPr>
              <a:t>with </a:t>
            </a:r>
            <a:r>
              <a:rPr sz="2000" spc="-10" dirty="0">
                <a:cs typeface="+mn-ea"/>
                <a:sym typeface="+mn-lt"/>
              </a:rPr>
              <a:t>explicit</a:t>
            </a:r>
            <a:r>
              <a:rPr sz="2000" spc="35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Memory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4. Learning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10" dirty="0">
                <a:cs typeface="+mn-ea"/>
                <a:sym typeface="+mn-lt"/>
              </a:rPr>
              <a:t>optimize </a:t>
            </a:r>
            <a:r>
              <a:rPr sz="2000" dirty="0">
                <a:cs typeface="+mn-ea"/>
                <a:sym typeface="+mn-lt"/>
              </a:rPr>
              <a:t>/ Learning DNN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architectures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5. </a:t>
            </a:r>
            <a:r>
              <a:rPr sz="2000" spc="-5" dirty="0">
                <a:cs typeface="+mn-ea"/>
                <a:sym typeface="+mn-lt"/>
              </a:rPr>
              <a:t>Autoencoder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5" dirty="0">
                <a:cs typeface="+mn-ea"/>
                <a:sym typeface="+mn-lt"/>
              </a:rPr>
              <a:t>layer-wise</a:t>
            </a:r>
            <a:r>
              <a:rPr sz="2000" spc="15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training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6. Learning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5" dirty="0">
                <a:cs typeface="+mn-ea"/>
                <a:sym typeface="+mn-lt"/>
              </a:rPr>
              <a:t>learn </a:t>
            </a:r>
            <a:r>
              <a:rPr sz="2000" dirty="0">
                <a:cs typeface="+mn-ea"/>
                <a:sym typeface="+mn-lt"/>
              </a:rPr>
              <a:t>/ meta-learning/</a:t>
            </a:r>
            <a:r>
              <a:rPr sz="2000" spc="45" dirty="0">
                <a:cs typeface="+mn-ea"/>
                <a:sym typeface="+mn-lt"/>
              </a:rPr>
              <a:t> </a:t>
            </a:r>
            <a:r>
              <a:rPr sz="2000" spc="-15" dirty="0">
                <a:cs typeface="+mn-ea"/>
                <a:sym typeface="+mn-lt"/>
              </a:rPr>
              <a:t>few-shots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7. DNN on </a:t>
            </a:r>
            <a:r>
              <a:rPr sz="2000" spc="-10" dirty="0">
                <a:cs typeface="+mn-ea"/>
                <a:sym typeface="+mn-lt"/>
              </a:rPr>
              <a:t>graphs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trees </a:t>
            </a:r>
            <a:r>
              <a:rPr sz="2000" dirty="0">
                <a:cs typeface="+mn-ea"/>
                <a:sym typeface="+mn-lt"/>
              </a:rPr>
              <a:t>/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sets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8. </a:t>
            </a:r>
            <a:r>
              <a:rPr sz="2000" spc="-5" dirty="0">
                <a:cs typeface="+mn-ea"/>
                <a:sym typeface="+mn-lt"/>
              </a:rPr>
              <a:t>NTM </a:t>
            </a:r>
            <a:r>
              <a:rPr sz="2000" spc="-10" dirty="0">
                <a:cs typeface="+mn-ea"/>
                <a:sym typeface="+mn-lt"/>
              </a:rPr>
              <a:t>4program </a:t>
            </a:r>
            <a:r>
              <a:rPr sz="2000" spc="-5" dirty="0">
                <a:cs typeface="+mn-ea"/>
                <a:sym typeface="+mn-lt"/>
              </a:rPr>
              <a:t>induction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sequential</a:t>
            </a:r>
            <a:r>
              <a:rPr sz="2000" spc="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decisions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9. </a:t>
            </a:r>
            <a:r>
              <a:rPr sz="2000" spc="-10" dirty="0">
                <a:cs typeface="+mn-ea"/>
                <a:sym typeface="+mn-lt"/>
              </a:rPr>
              <a:t>Generative Adversarial Networks</a:t>
            </a:r>
            <a:r>
              <a:rPr sz="2000" spc="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(GAN)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10. Deep </a:t>
            </a:r>
            <a:r>
              <a:rPr sz="2000" spc="-10" dirty="0">
                <a:cs typeface="+mn-ea"/>
                <a:sym typeface="+mn-lt"/>
              </a:rPr>
              <a:t>Generative </a:t>
            </a:r>
            <a:r>
              <a:rPr sz="2000" spc="-5" dirty="0">
                <a:cs typeface="+mn-ea"/>
                <a:sym typeface="+mn-lt"/>
              </a:rPr>
              <a:t>models, </a:t>
            </a:r>
            <a:r>
              <a:rPr sz="2000" dirty="0">
                <a:cs typeface="+mn-ea"/>
                <a:sym typeface="+mn-lt"/>
              </a:rPr>
              <a:t>e.g.,</a:t>
            </a:r>
            <a:r>
              <a:rPr sz="2000" spc="30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autoregressive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11. Deep </a:t>
            </a:r>
            <a:r>
              <a:rPr sz="2000" spc="-10" dirty="0">
                <a:cs typeface="+mn-ea"/>
                <a:sym typeface="+mn-lt"/>
              </a:rPr>
              <a:t>reinforcement</a:t>
            </a:r>
            <a:r>
              <a:rPr sz="2000" spc="5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learning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12. </a:t>
            </a:r>
            <a:r>
              <a:rPr sz="2000" spc="-20" dirty="0">
                <a:cs typeface="+mn-ea"/>
                <a:sym typeface="+mn-lt"/>
              </a:rPr>
              <a:t>Validate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20" dirty="0">
                <a:cs typeface="+mn-ea"/>
                <a:sym typeface="+mn-lt"/>
              </a:rPr>
              <a:t>Evade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0" dirty="0">
                <a:cs typeface="+mn-ea"/>
                <a:sym typeface="+mn-lt"/>
              </a:rPr>
              <a:t>Test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Understand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20" dirty="0">
                <a:cs typeface="+mn-ea"/>
                <a:sym typeface="+mn-lt"/>
              </a:rPr>
              <a:t>Verify</a:t>
            </a:r>
            <a:r>
              <a:rPr sz="2000" spc="100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DNNs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869123-3E4C-447E-BB56-839D2259FF71}"/>
              </a:ext>
            </a:extLst>
          </p:cNvPr>
          <p:cNvGrpSpPr/>
          <p:nvPr/>
        </p:nvGrpSpPr>
        <p:grpSpPr>
          <a:xfrm>
            <a:off x="6074838" y="1406482"/>
            <a:ext cx="2556429" cy="4606546"/>
            <a:chOff x="6074838" y="1406482"/>
            <a:chExt cx="2556429" cy="4606546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650BA3E-2279-4992-B8BD-8A40842B1BF4}"/>
                </a:ext>
              </a:extLst>
            </p:cNvPr>
            <p:cNvSpPr/>
            <p:nvPr/>
          </p:nvSpPr>
          <p:spPr>
            <a:xfrm>
              <a:off x="6074838" y="1406482"/>
              <a:ext cx="239270" cy="1365203"/>
            </a:xfrm>
            <a:custGeom>
              <a:avLst/>
              <a:gdLst/>
              <a:ahLst/>
              <a:cxnLst/>
              <a:rect l="l" t="t" r="r" b="b"/>
              <a:pathLst>
                <a:path w="603250" h="1178560">
                  <a:moveTo>
                    <a:pt x="0" y="0"/>
                  </a:moveTo>
                  <a:lnTo>
                    <a:pt x="69118" y="1326"/>
                  </a:lnTo>
                  <a:lnTo>
                    <a:pt x="132568" y="5106"/>
                  </a:lnTo>
                  <a:lnTo>
                    <a:pt x="188539" y="11036"/>
                  </a:lnTo>
                  <a:lnTo>
                    <a:pt x="235221" y="18816"/>
                  </a:lnTo>
                  <a:lnTo>
                    <a:pt x="293484" y="38719"/>
                  </a:lnTo>
                  <a:lnTo>
                    <a:pt x="301446" y="50238"/>
                  </a:lnTo>
                  <a:lnTo>
                    <a:pt x="301446" y="539027"/>
                  </a:lnTo>
                  <a:lnTo>
                    <a:pt x="309407" y="550546"/>
                  </a:lnTo>
                  <a:lnTo>
                    <a:pt x="367670" y="570448"/>
                  </a:lnTo>
                  <a:lnTo>
                    <a:pt x="414353" y="578228"/>
                  </a:lnTo>
                  <a:lnTo>
                    <a:pt x="470323" y="584158"/>
                  </a:lnTo>
                  <a:lnTo>
                    <a:pt x="533773" y="587938"/>
                  </a:lnTo>
                  <a:lnTo>
                    <a:pt x="602892" y="589265"/>
                  </a:lnTo>
                  <a:lnTo>
                    <a:pt x="533773" y="590592"/>
                  </a:lnTo>
                  <a:lnTo>
                    <a:pt x="470323" y="594371"/>
                  </a:lnTo>
                  <a:lnTo>
                    <a:pt x="414353" y="600301"/>
                  </a:lnTo>
                  <a:lnTo>
                    <a:pt x="367670" y="608081"/>
                  </a:lnTo>
                  <a:lnTo>
                    <a:pt x="309407" y="627984"/>
                  </a:lnTo>
                  <a:lnTo>
                    <a:pt x="301446" y="639503"/>
                  </a:lnTo>
                  <a:lnTo>
                    <a:pt x="301446" y="1128290"/>
                  </a:lnTo>
                  <a:lnTo>
                    <a:pt x="293484" y="1139811"/>
                  </a:lnTo>
                  <a:lnTo>
                    <a:pt x="235221" y="1159714"/>
                  </a:lnTo>
                  <a:lnTo>
                    <a:pt x="188539" y="1167494"/>
                  </a:lnTo>
                  <a:lnTo>
                    <a:pt x="132568" y="1173424"/>
                  </a:lnTo>
                  <a:lnTo>
                    <a:pt x="69118" y="1177203"/>
                  </a:lnTo>
                  <a:lnTo>
                    <a:pt x="0" y="117853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81211D7-CE1A-47A2-82CD-F84FECFF0E1C}"/>
                </a:ext>
              </a:extLst>
            </p:cNvPr>
            <p:cNvSpPr txBox="1"/>
            <p:nvPr/>
          </p:nvSpPr>
          <p:spPr>
            <a:xfrm>
              <a:off x="6514177" y="1778170"/>
              <a:ext cx="1304290" cy="56832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85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Network  topology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138E8ACB-FE82-48D6-AB8F-51350AEECBC1}"/>
                </a:ext>
              </a:extLst>
            </p:cNvPr>
            <p:cNvSpPr/>
            <p:nvPr/>
          </p:nvSpPr>
          <p:spPr>
            <a:xfrm>
              <a:off x="6074838" y="2989324"/>
              <a:ext cx="203805" cy="420912"/>
            </a:xfrm>
            <a:custGeom>
              <a:avLst/>
              <a:gdLst/>
              <a:ahLst/>
              <a:cxnLst/>
              <a:rect l="l" t="t" r="r" b="b"/>
              <a:pathLst>
                <a:path w="603250" h="504825">
                  <a:moveTo>
                    <a:pt x="0" y="0"/>
                  </a:moveTo>
                  <a:lnTo>
                    <a:pt x="80136" y="1501"/>
                  </a:lnTo>
                  <a:lnTo>
                    <a:pt x="152145" y="5738"/>
                  </a:lnTo>
                  <a:lnTo>
                    <a:pt x="213154" y="12310"/>
                  </a:lnTo>
                  <a:lnTo>
                    <a:pt x="260289" y="20816"/>
                  </a:lnTo>
                  <a:lnTo>
                    <a:pt x="301446" y="42029"/>
                  </a:lnTo>
                  <a:lnTo>
                    <a:pt x="301446" y="210156"/>
                  </a:lnTo>
                  <a:lnTo>
                    <a:pt x="312214" y="221329"/>
                  </a:lnTo>
                  <a:lnTo>
                    <a:pt x="389737" y="239875"/>
                  </a:lnTo>
                  <a:lnTo>
                    <a:pt x="450746" y="246446"/>
                  </a:lnTo>
                  <a:lnTo>
                    <a:pt x="522756" y="250683"/>
                  </a:lnTo>
                  <a:lnTo>
                    <a:pt x="602892" y="252185"/>
                  </a:lnTo>
                  <a:lnTo>
                    <a:pt x="522756" y="253686"/>
                  </a:lnTo>
                  <a:lnTo>
                    <a:pt x="450746" y="257923"/>
                  </a:lnTo>
                  <a:lnTo>
                    <a:pt x="389737" y="264495"/>
                  </a:lnTo>
                  <a:lnTo>
                    <a:pt x="342602" y="273001"/>
                  </a:lnTo>
                  <a:lnTo>
                    <a:pt x="301446" y="294214"/>
                  </a:lnTo>
                  <a:lnTo>
                    <a:pt x="301446" y="462341"/>
                  </a:lnTo>
                  <a:lnTo>
                    <a:pt x="290678" y="473514"/>
                  </a:lnTo>
                  <a:lnTo>
                    <a:pt x="260289" y="483554"/>
                  </a:lnTo>
                  <a:lnTo>
                    <a:pt x="213154" y="492060"/>
                  </a:lnTo>
                  <a:lnTo>
                    <a:pt x="152145" y="498632"/>
                  </a:lnTo>
                  <a:lnTo>
                    <a:pt x="80136" y="502868"/>
                  </a:lnTo>
                  <a:lnTo>
                    <a:pt x="0" y="50437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1CB0695-8CC6-4BA9-80C7-913A7EC64FE1}"/>
                </a:ext>
              </a:extLst>
            </p:cNvPr>
            <p:cNvSpPr txBox="1"/>
            <p:nvPr/>
          </p:nvSpPr>
          <p:spPr>
            <a:xfrm>
              <a:off x="6514177" y="3129280"/>
              <a:ext cx="11010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Losses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AD7AE39F-6ADD-4AC6-AB4C-40C3AF44E10F}"/>
                </a:ext>
              </a:extLst>
            </p:cNvPr>
            <p:cNvSpPr/>
            <p:nvPr/>
          </p:nvSpPr>
          <p:spPr>
            <a:xfrm>
              <a:off x="6115050" y="3728805"/>
              <a:ext cx="203805" cy="806099"/>
            </a:xfrm>
            <a:custGeom>
              <a:avLst/>
              <a:gdLst/>
              <a:ahLst/>
              <a:cxnLst/>
              <a:rect l="l" t="t" r="r" b="b"/>
              <a:pathLst>
                <a:path w="603250" h="504825">
                  <a:moveTo>
                    <a:pt x="0" y="0"/>
                  </a:moveTo>
                  <a:lnTo>
                    <a:pt x="80136" y="1501"/>
                  </a:lnTo>
                  <a:lnTo>
                    <a:pt x="152145" y="5738"/>
                  </a:lnTo>
                  <a:lnTo>
                    <a:pt x="213154" y="12310"/>
                  </a:lnTo>
                  <a:lnTo>
                    <a:pt x="260289" y="20816"/>
                  </a:lnTo>
                  <a:lnTo>
                    <a:pt x="301446" y="42029"/>
                  </a:lnTo>
                  <a:lnTo>
                    <a:pt x="301446" y="210156"/>
                  </a:lnTo>
                  <a:lnTo>
                    <a:pt x="312214" y="221329"/>
                  </a:lnTo>
                  <a:lnTo>
                    <a:pt x="389737" y="239875"/>
                  </a:lnTo>
                  <a:lnTo>
                    <a:pt x="450746" y="246446"/>
                  </a:lnTo>
                  <a:lnTo>
                    <a:pt x="522756" y="250683"/>
                  </a:lnTo>
                  <a:lnTo>
                    <a:pt x="602892" y="252185"/>
                  </a:lnTo>
                  <a:lnTo>
                    <a:pt x="522756" y="253686"/>
                  </a:lnTo>
                  <a:lnTo>
                    <a:pt x="450746" y="257923"/>
                  </a:lnTo>
                  <a:lnTo>
                    <a:pt x="389737" y="264495"/>
                  </a:lnTo>
                  <a:lnTo>
                    <a:pt x="342602" y="273001"/>
                  </a:lnTo>
                  <a:lnTo>
                    <a:pt x="301446" y="294214"/>
                  </a:lnTo>
                  <a:lnTo>
                    <a:pt x="301446" y="462341"/>
                  </a:lnTo>
                  <a:lnTo>
                    <a:pt x="290678" y="473514"/>
                  </a:lnTo>
                  <a:lnTo>
                    <a:pt x="260289" y="483554"/>
                  </a:lnTo>
                  <a:lnTo>
                    <a:pt x="213154" y="492060"/>
                  </a:lnTo>
                  <a:lnTo>
                    <a:pt x="152145" y="498632"/>
                  </a:lnTo>
                  <a:lnTo>
                    <a:pt x="80136" y="502868"/>
                  </a:lnTo>
                  <a:lnTo>
                    <a:pt x="0" y="50437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AF5B8098-1762-40C1-855C-0C8288F64075}"/>
                </a:ext>
              </a:extLst>
            </p:cNvPr>
            <p:cNvSpPr txBox="1"/>
            <p:nvPr/>
          </p:nvSpPr>
          <p:spPr>
            <a:xfrm>
              <a:off x="6514177" y="4012273"/>
              <a:ext cx="10871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Inputs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74FBA924-FF94-4290-B08D-3837D6E7C7BA}"/>
                </a:ext>
              </a:extLst>
            </p:cNvPr>
            <p:cNvSpPr/>
            <p:nvPr/>
          </p:nvSpPr>
          <p:spPr>
            <a:xfrm>
              <a:off x="6115050" y="4660240"/>
              <a:ext cx="203805" cy="939330"/>
            </a:xfrm>
            <a:custGeom>
              <a:avLst/>
              <a:gdLst/>
              <a:ahLst/>
              <a:cxnLst/>
              <a:rect l="l" t="t" r="r" b="b"/>
              <a:pathLst>
                <a:path w="603250" h="720725">
                  <a:moveTo>
                    <a:pt x="0" y="0"/>
                  </a:moveTo>
                  <a:lnTo>
                    <a:pt x="69118" y="1326"/>
                  </a:lnTo>
                  <a:lnTo>
                    <a:pt x="132568" y="5106"/>
                  </a:lnTo>
                  <a:lnTo>
                    <a:pt x="188539" y="11036"/>
                  </a:lnTo>
                  <a:lnTo>
                    <a:pt x="235221" y="18817"/>
                  </a:lnTo>
                  <a:lnTo>
                    <a:pt x="293484" y="38719"/>
                  </a:lnTo>
                  <a:lnTo>
                    <a:pt x="301446" y="50239"/>
                  </a:lnTo>
                  <a:lnTo>
                    <a:pt x="301446" y="310092"/>
                  </a:lnTo>
                  <a:lnTo>
                    <a:pt x="309407" y="321611"/>
                  </a:lnTo>
                  <a:lnTo>
                    <a:pt x="367670" y="341514"/>
                  </a:lnTo>
                  <a:lnTo>
                    <a:pt x="414353" y="349294"/>
                  </a:lnTo>
                  <a:lnTo>
                    <a:pt x="470324" y="355224"/>
                  </a:lnTo>
                  <a:lnTo>
                    <a:pt x="533774" y="359004"/>
                  </a:lnTo>
                  <a:lnTo>
                    <a:pt x="602893" y="360331"/>
                  </a:lnTo>
                  <a:lnTo>
                    <a:pt x="533774" y="361658"/>
                  </a:lnTo>
                  <a:lnTo>
                    <a:pt x="470324" y="365437"/>
                  </a:lnTo>
                  <a:lnTo>
                    <a:pt x="414353" y="371368"/>
                  </a:lnTo>
                  <a:lnTo>
                    <a:pt x="367670" y="379148"/>
                  </a:lnTo>
                  <a:lnTo>
                    <a:pt x="309407" y="399050"/>
                  </a:lnTo>
                  <a:lnTo>
                    <a:pt x="301446" y="410570"/>
                  </a:lnTo>
                  <a:lnTo>
                    <a:pt x="301446" y="670423"/>
                  </a:lnTo>
                  <a:lnTo>
                    <a:pt x="293484" y="681942"/>
                  </a:lnTo>
                  <a:lnTo>
                    <a:pt x="235221" y="701845"/>
                  </a:lnTo>
                  <a:lnTo>
                    <a:pt x="188539" y="709625"/>
                  </a:lnTo>
                  <a:lnTo>
                    <a:pt x="132568" y="715556"/>
                  </a:lnTo>
                  <a:lnTo>
                    <a:pt x="69118" y="719335"/>
                  </a:lnTo>
                  <a:lnTo>
                    <a:pt x="0" y="720662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CE7D6C70-7115-4103-8FAB-F71DA8E43FC5}"/>
                </a:ext>
              </a:extLst>
            </p:cNvPr>
            <p:cNvSpPr txBox="1"/>
            <p:nvPr/>
          </p:nvSpPr>
          <p:spPr>
            <a:xfrm>
              <a:off x="6514177" y="4980045"/>
              <a:ext cx="984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40" dirty="0">
                  <a:cs typeface="+mn-ea"/>
                  <a:sym typeface="+mn-lt"/>
                </a:rPr>
                <a:t>Tasks</a:t>
              </a:r>
              <a:endParaRPr sz="1800">
                <a:cs typeface="+mn-ea"/>
                <a:sym typeface="+mn-lt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757AEC47-29F9-4214-9948-9C04C7C02634}"/>
                </a:ext>
              </a:extLst>
            </p:cNvPr>
            <p:cNvSpPr/>
            <p:nvPr/>
          </p:nvSpPr>
          <p:spPr>
            <a:xfrm>
              <a:off x="6115050" y="5658036"/>
              <a:ext cx="180021" cy="354992"/>
            </a:xfrm>
            <a:custGeom>
              <a:avLst/>
              <a:gdLst/>
              <a:ahLst/>
              <a:cxnLst/>
              <a:rect l="l" t="t" r="r" b="b"/>
              <a:pathLst>
                <a:path w="602614" h="369570">
                  <a:moveTo>
                    <a:pt x="0" y="0"/>
                  </a:moveTo>
                  <a:lnTo>
                    <a:pt x="80047" y="1099"/>
                  </a:lnTo>
                  <a:lnTo>
                    <a:pt x="151976" y="4201"/>
                  </a:lnTo>
                  <a:lnTo>
                    <a:pt x="212917" y="9014"/>
                  </a:lnTo>
                  <a:lnTo>
                    <a:pt x="259999" y="15242"/>
                  </a:lnTo>
                  <a:lnTo>
                    <a:pt x="301110" y="30776"/>
                  </a:lnTo>
                  <a:lnTo>
                    <a:pt x="301110" y="153890"/>
                  </a:lnTo>
                  <a:lnTo>
                    <a:pt x="311866" y="162071"/>
                  </a:lnTo>
                  <a:lnTo>
                    <a:pt x="389303" y="175651"/>
                  </a:lnTo>
                  <a:lnTo>
                    <a:pt x="450244" y="180464"/>
                  </a:lnTo>
                  <a:lnTo>
                    <a:pt x="522174" y="183566"/>
                  </a:lnTo>
                  <a:lnTo>
                    <a:pt x="602221" y="184666"/>
                  </a:lnTo>
                  <a:lnTo>
                    <a:pt x="522174" y="185765"/>
                  </a:lnTo>
                  <a:lnTo>
                    <a:pt x="450244" y="188867"/>
                  </a:lnTo>
                  <a:lnTo>
                    <a:pt x="389303" y="193680"/>
                  </a:lnTo>
                  <a:lnTo>
                    <a:pt x="342220" y="199908"/>
                  </a:lnTo>
                  <a:lnTo>
                    <a:pt x="301110" y="215442"/>
                  </a:lnTo>
                  <a:lnTo>
                    <a:pt x="301110" y="338556"/>
                  </a:lnTo>
                  <a:lnTo>
                    <a:pt x="290354" y="346737"/>
                  </a:lnTo>
                  <a:lnTo>
                    <a:pt x="259999" y="354089"/>
                  </a:lnTo>
                  <a:lnTo>
                    <a:pt x="212917" y="360318"/>
                  </a:lnTo>
                  <a:lnTo>
                    <a:pt x="151976" y="365130"/>
                  </a:lnTo>
                  <a:lnTo>
                    <a:pt x="80047" y="368232"/>
                  </a:lnTo>
                  <a:lnTo>
                    <a:pt x="0" y="369332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7AED9B7-943F-4880-9CA0-EACDAC5120EF}"/>
                </a:ext>
              </a:extLst>
            </p:cNvPr>
            <p:cNvSpPr txBox="1"/>
            <p:nvPr/>
          </p:nvSpPr>
          <p:spPr>
            <a:xfrm>
              <a:off x="6514177" y="5681251"/>
              <a:ext cx="21170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 Model</a:t>
              </a:r>
              <a:r>
                <a:rPr sz="1800" spc="-15" dirty="0">
                  <a:cs typeface="+mn-ea"/>
                  <a:sym typeface="+mn-lt"/>
                </a:rPr>
                <a:t> </a:t>
              </a:r>
              <a:r>
                <a:rPr sz="1800" spc="-10" dirty="0">
                  <a:cs typeface="+mn-ea"/>
                  <a:sym typeface="+mn-lt"/>
                </a:rPr>
                <a:t>Properties</a:t>
              </a:r>
              <a:endParaRPr sz="18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45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Today:</a:t>
            </a:r>
            <a:r>
              <a:rPr lang="zh-CN" altLang="en-US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Deep Learning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History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Convolutional Neural Network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7E21740-1296-4C4F-B4D6-E91B709EFF01}"/>
              </a:ext>
            </a:extLst>
          </p:cNvPr>
          <p:cNvSpPr/>
          <p:nvPr/>
        </p:nvSpPr>
        <p:spPr>
          <a:xfrm>
            <a:off x="154516" y="2588059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169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8105042" cy="584442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Machine (Deep) Learning in a Nutshell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9D15E1-C3A4-43FF-9281-582DCF30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489637"/>
            <a:ext cx="2755631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73" y="482265"/>
            <a:ext cx="8339504" cy="607981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A nutshell of Variations in Deep NN: Five Aspects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Tasks: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Discriminative prediction / Generative / Reinforce / Reasoning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Formulate Input / Output: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Data representation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Architecture Design: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Network Topology, Network Parameters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Training / Searching / Learning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With new losses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With new optimization tricks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New formulation of learning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Scaling up with GPU, Scaling up with distributed optimization , e.g.  Asynchronous SGD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Validation / Trust / Test / Understand …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Software 2.0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05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5" dirty="0">
                <a:ea typeface="+mn-ea"/>
                <a:cs typeface="+mn-ea"/>
                <a:sym typeface="+mn-lt"/>
              </a:rPr>
              <a:t>Building </a:t>
            </a:r>
            <a:r>
              <a:rPr lang="en-US" altLang="zh-CN" spc="-130" dirty="0">
                <a:ea typeface="+mn-ea"/>
                <a:cs typeface="+mn-ea"/>
                <a:sym typeface="+mn-lt"/>
              </a:rPr>
              <a:t>Deep </a:t>
            </a:r>
            <a:r>
              <a:rPr lang="en-US" altLang="zh-CN" spc="-155" dirty="0">
                <a:ea typeface="+mn-ea"/>
                <a:cs typeface="+mn-ea"/>
                <a:sym typeface="+mn-lt"/>
              </a:rPr>
              <a:t>Neural</a:t>
            </a:r>
            <a:r>
              <a:rPr lang="en-US" altLang="zh-CN" spc="-5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25" dirty="0">
                <a:ea typeface="+mn-ea"/>
                <a:cs typeface="+mn-ea"/>
                <a:sym typeface="+mn-lt"/>
              </a:rPr>
              <a:t>Nets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E9E7791-C5DB-48FE-B4F0-E1147A36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7" y="1282743"/>
            <a:ext cx="4579312" cy="2824466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440B703-71CA-478E-B82A-AFCD8F81B836}"/>
              </a:ext>
            </a:extLst>
          </p:cNvPr>
          <p:cNvGrpSpPr/>
          <p:nvPr/>
        </p:nvGrpSpPr>
        <p:grpSpPr>
          <a:xfrm>
            <a:off x="5432402" y="1783792"/>
            <a:ext cx="3313013" cy="4937684"/>
            <a:chOff x="5432402" y="1783792"/>
            <a:chExt cx="3313013" cy="4937684"/>
          </a:xfrm>
        </p:grpSpPr>
        <p:grpSp>
          <p:nvGrpSpPr>
            <p:cNvPr id="29" name="object 25">
              <a:extLst>
                <a:ext uri="{FF2B5EF4-FFF2-40B4-BE49-F238E27FC236}">
                  <a16:creationId xmlns:a16="http://schemas.microsoft.com/office/drawing/2014/main" id="{514D0684-589A-49A4-8882-0B30FB6588C3}"/>
                </a:ext>
              </a:extLst>
            </p:cNvPr>
            <p:cNvGrpSpPr/>
            <p:nvPr/>
          </p:nvGrpSpPr>
          <p:grpSpPr>
            <a:xfrm>
              <a:off x="5432402" y="1783792"/>
              <a:ext cx="2861854" cy="2145793"/>
              <a:chOff x="3769296" y="947927"/>
              <a:chExt cx="4387215" cy="3488690"/>
            </a:xfrm>
          </p:grpSpPr>
          <p:sp>
            <p:nvSpPr>
              <p:cNvPr id="30" name="object 26">
                <a:extLst>
                  <a:ext uri="{FF2B5EF4-FFF2-40B4-BE49-F238E27FC236}">
                    <a16:creationId xmlns:a16="http://schemas.microsoft.com/office/drawing/2014/main" id="{FE9F8E1E-2A6F-4A8B-ABE3-1C6D7C6E4174}"/>
                  </a:ext>
                </a:extLst>
              </p:cNvPr>
              <p:cNvSpPr/>
              <p:nvPr/>
            </p:nvSpPr>
            <p:spPr>
              <a:xfrm>
                <a:off x="5407152" y="947927"/>
                <a:ext cx="2749296" cy="252374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object 27">
                <a:extLst>
                  <a:ext uri="{FF2B5EF4-FFF2-40B4-BE49-F238E27FC236}">
                    <a16:creationId xmlns:a16="http://schemas.microsoft.com/office/drawing/2014/main" id="{00AC724D-72FF-409A-9A31-CC59E4090C7D}"/>
                  </a:ext>
                </a:extLst>
              </p:cNvPr>
              <p:cNvSpPr/>
              <p:nvPr/>
            </p:nvSpPr>
            <p:spPr>
              <a:xfrm>
                <a:off x="4274540" y="2720720"/>
                <a:ext cx="132651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1326514" h="718185">
                    <a:moveTo>
                      <a:pt x="1326108" y="0"/>
                    </a:moveTo>
                    <a:lnTo>
                      <a:pt x="0" y="0"/>
                    </a:lnTo>
                    <a:lnTo>
                      <a:pt x="0" y="717715"/>
                    </a:lnTo>
                    <a:lnTo>
                      <a:pt x="1326108" y="717715"/>
                    </a:lnTo>
                    <a:lnTo>
                      <a:pt x="132610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object 28">
                <a:extLst>
                  <a:ext uri="{FF2B5EF4-FFF2-40B4-BE49-F238E27FC236}">
                    <a16:creationId xmlns:a16="http://schemas.microsoft.com/office/drawing/2014/main" id="{938E07A7-3FC6-46B7-B4B9-516F797E23A2}"/>
                  </a:ext>
                </a:extLst>
              </p:cNvPr>
              <p:cNvSpPr/>
              <p:nvPr/>
            </p:nvSpPr>
            <p:spPr>
              <a:xfrm>
                <a:off x="3769296" y="2183358"/>
                <a:ext cx="3157220" cy="2252980"/>
              </a:xfrm>
              <a:custGeom>
                <a:avLst/>
                <a:gdLst/>
                <a:ahLst/>
                <a:cxnLst/>
                <a:rect l="l" t="t" r="r" b="b"/>
                <a:pathLst>
                  <a:path w="3157220" h="2252979">
                    <a:moveTo>
                      <a:pt x="1593900" y="71437"/>
                    </a:moveTo>
                    <a:lnTo>
                      <a:pt x="1565325" y="57150"/>
                    </a:lnTo>
                    <a:lnTo>
                      <a:pt x="1451025" y="0"/>
                    </a:lnTo>
                    <a:lnTo>
                      <a:pt x="1451025" y="57150"/>
                    </a:lnTo>
                    <a:lnTo>
                      <a:pt x="0" y="57150"/>
                    </a:lnTo>
                    <a:lnTo>
                      <a:pt x="0" y="85725"/>
                    </a:lnTo>
                    <a:lnTo>
                      <a:pt x="1451025" y="85725"/>
                    </a:lnTo>
                    <a:lnTo>
                      <a:pt x="1451025" y="142875"/>
                    </a:lnTo>
                    <a:lnTo>
                      <a:pt x="1565325" y="85725"/>
                    </a:lnTo>
                    <a:lnTo>
                      <a:pt x="1593900" y="71437"/>
                    </a:lnTo>
                    <a:close/>
                  </a:path>
                  <a:path w="3157220" h="2252979">
                    <a:moveTo>
                      <a:pt x="3156966" y="2109838"/>
                    </a:moveTo>
                    <a:lnTo>
                      <a:pt x="3099816" y="2109838"/>
                    </a:lnTo>
                    <a:lnTo>
                      <a:pt x="3099816" y="1179512"/>
                    </a:lnTo>
                    <a:lnTo>
                      <a:pt x="3071241" y="1179512"/>
                    </a:lnTo>
                    <a:lnTo>
                      <a:pt x="3071241" y="2109838"/>
                    </a:lnTo>
                    <a:lnTo>
                      <a:pt x="3014091" y="2109838"/>
                    </a:lnTo>
                    <a:lnTo>
                      <a:pt x="3085528" y="2252713"/>
                    </a:lnTo>
                    <a:lnTo>
                      <a:pt x="3149816" y="2124125"/>
                    </a:lnTo>
                    <a:lnTo>
                      <a:pt x="3156966" y="210983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9E013EEE-E9A5-44B4-9FDF-9E4A29A04B22}"/>
                </a:ext>
              </a:extLst>
            </p:cNvPr>
            <p:cNvSpPr/>
            <p:nvPr/>
          </p:nvSpPr>
          <p:spPr>
            <a:xfrm>
              <a:off x="6115050" y="4245838"/>
              <a:ext cx="2630365" cy="2475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07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Today’s Survey: Trends since ~2011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9B4BBF5-370B-4012-BD93-BBCEEDC87D19}"/>
              </a:ext>
            </a:extLst>
          </p:cNvPr>
          <p:cNvSpPr/>
          <p:nvPr/>
        </p:nvSpPr>
        <p:spPr>
          <a:xfrm>
            <a:off x="1135542" y="1690302"/>
            <a:ext cx="2702362" cy="179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9A2C83C-B8A5-43E4-8B3D-A2303AA31686}"/>
              </a:ext>
            </a:extLst>
          </p:cNvPr>
          <p:cNvSpPr/>
          <p:nvPr/>
        </p:nvSpPr>
        <p:spPr>
          <a:xfrm>
            <a:off x="5981635" y="1768758"/>
            <a:ext cx="1595266" cy="18954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28DB6353-8483-44BE-B5A0-BAAB0B0D57BA}"/>
              </a:ext>
            </a:extLst>
          </p:cNvPr>
          <p:cNvSpPr/>
          <p:nvPr/>
        </p:nvSpPr>
        <p:spPr>
          <a:xfrm>
            <a:off x="6309423" y="4022598"/>
            <a:ext cx="1108260" cy="1723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EF4316F5-E072-4287-9AAD-BA8B472D0651}"/>
              </a:ext>
            </a:extLst>
          </p:cNvPr>
          <p:cNvSpPr txBox="1"/>
          <p:nvPr/>
        </p:nvSpPr>
        <p:spPr>
          <a:xfrm>
            <a:off x="6319532" y="5114035"/>
            <a:ext cx="2421890" cy="108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38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</a:rPr>
              <a:t>Software</a:t>
            </a:r>
            <a:r>
              <a:rPr sz="1800" spc="-45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2.0</a:t>
            </a:r>
            <a:endParaRPr sz="180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20" dirty="0">
                <a:cs typeface="+mn-ea"/>
                <a:sym typeface="+mn-lt"/>
              </a:rPr>
              <a:t>Validation</a:t>
            </a:r>
            <a:endParaRPr sz="2400">
              <a:cs typeface="+mn-ea"/>
              <a:sym typeface="+mn-lt"/>
            </a:endParaRPr>
          </a:p>
        </p:txBody>
      </p:sp>
      <p:grpSp>
        <p:nvGrpSpPr>
          <p:cNvPr id="11" name="object 7">
            <a:extLst>
              <a:ext uri="{FF2B5EF4-FFF2-40B4-BE49-F238E27FC236}">
                <a16:creationId xmlns:a16="http://schemas.microsoft.com/office/drawing/2014/main" id="{1E3FDD77-0709-4C5B-BE40-CD47341780C7}"/>
              </a:ext>
            </a:extLst>
          </p:cNvPr>
          <p:cNvGrpSpPr/>
          <p:nvPr/>
        </p:nvGrpSpPr>
        <p:grpSpPr>
          <a:xfrm>
            <a:off x="929694" y="3713340"/>
            <a:ext cx="3336925" cy="2993390"/>
            <a:chOff x="929694" y="3713340"/>
            <a:chExt cx="3336925" cy="2993390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F75346F-664D-41DE-B564-8204D875926E}"/>
                </a:ext>
              </a:extLst>
            </p:cNvPr>
            <p:cNvSpPr/>
            <p:nvPr/>
          </p:nvSpPr>
          <p:spPr>
            <a:xfrm>
              <a:off x="929694" y="3713340"/>
              <a:ext cx="3142742" cy="2761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116EB216-5F38-4504-816B-0314661C06B5}"/>
                </a:ext>
              </a:extLst>
            </p:cNvPr>
            <p:cNvSpPr/>
            <p:nvPr/>
          </p:nvSpPr>
          <p:spPr>
            <a:xfrm>
              <a:off x="1351064" y="6040184"/>
              <a:ext cx="2912745" cy="662940"/>
            </a:xfrm>
            <a:custGeom>
              <a:avLst/>
              <a:gdLst/>
              <a:ahLst/>
              <a:cxnLst/>
              <a:rect l="l" t="t" r="r" b="b"/>
              <a:pathLst>
                <a:path w="2912745" h="662940">
                  <a:moveTo>
                    <a:pt x="2801874" y="0"/>
                  </a:moveTo>
                  <a:lnTo>
                    <a:pt x="110464" y="0"/>
                  </a:lnTo>
                  <a:lnTo>
                    <a:pt x="67465" y="8681"/>
                  </a:lnTo>
                  <a:lnTo>
                    <a:pt x="32353" y="32356"/>
                  </a:lnTo>
                  <a:lnTo>
                    <a:pt x="8680" y="67471"/>
                  </a:lnTo>
                  <a:lnTo>
                    <a:pt x="0" y="110472"/>
                  </a:lnTo>
                  <a:lnTo>
                    <a:pt x="0" y="552349"/>
                  </a:lnTo>
                  <a:lnTo>
                    <a:pt x="8680" y="595350"/>
                  </a:lnTo>
                  <a:lnTo>
                    <a:pt x="32353" y="630464"/>
                  </a:lnTo>
                  <a:lnTo>
                    <a:pt x="67465" y="654139"/>
                  </a:lnTo>
                  <a:lnTo>
                    <a:pt x="110464" y="662820"/>
                  </a:lnTo>
                  <a:lnTo>
                    <a:pt x="2801874" y="662820"/>
                  </a:lnTo>
                  <a:lnTo>
                    <a:pt x="2844875" y="654139"/>
                  </a:lnTo>
                  <a:lnTo>
                    <a:pt x="2879991" y="630464"/>
                  </a:lnTo>
                  <a:lnTo>
                    <a:pt x="2903668" y="595350"/>
                  </a:lnTo>
                  <a:lnTo>
                    <a:pt x="2912351" y="552349"/>
                  </a:lnTo>
                  <a:lnTo>
                    <a:pt x="2912351" y="110472"/>
                  </a:lnTo>
                  <a:lnTo>
                    <a:pt x="2903668" y="67471"/>
                  </a:lnTo>
                  <a:lnTo>
                    <a:pt x="2879991" y="32356"/>
                  </a:lnTo>
                  <a:lnTo>
                    <a:pt x="2844875" y="8681"/>
                  </a:lnTo>
                  <a:lnTo>
                    <a:pt x="2801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951D252F-405D-43DC-83DA-8028118F65B4}"/>
                </a:ext>
              </a:extLst>
            </p:cNvPr>
            <p:cNvSpPr/>
            <p:nvPr/>
          </p:nvSpPr>
          <p:spPr>
            <a:xfrm>
              <a:off x="1351064" y="6040184"/>
              <a:ext cx="2912745" cy="662940"/>
            </a:xfrm>
            <a:custGeom>
              <a:avLst/>
              <a:gdLst/>
              <a:ahLst/>
              <a:cxnLst/>
              <a:rect l="l" t="t" r="r" b="b"/>
              <a:pathLst>
                <a:path w="2912745" h="662940">
                  <a:moveTo>
                    <a:pt x="0" y="110472"/>
                  </a:moveTo>
                  <a:lnTo>
                    <a:pt x="8681" y="67471"/>
                  </a:lnTo>
                  <a:lnTo>
                    <a:pt x="32356" y="32356"/>
                  </a:lnTo>
                  <a:lnTo>
                    <a:pt x="67470" y="8681"/>
                  </a:lnTo>
                  <a:lnTo>
                    <a:pt x="110471" y="0"/>
                  </a:lnTo>
                  <a:lnTo>
                    <a:pt x="2801891" y="0"/>
                  </a:lnTo>
                  <a:lnTo>
                    <a:pt x="2844891" y="8681"/>
                  </a:lnTo>
                  <a:lnTo>
                    <a:pt x="2880005" y="32356"/>
                  </a:lnTo>
                  <a:lnTo>
                    <a:pt x="2903680" y="67471"/>
                  </a:lnTo>
                  <a:lnTo>
                    <a:pt x="2912361" y="110472"/>
                  </a:lnTo>
                  <a:lnTo>
                    <a:pt x="2912361" y="552349"/>
                  </a:lnTo>
                  <a:lnTo>
                    <a:pt x="2903680" y="595350"/>
                  </a:lnTo>
                  <a:lnTo>
                    <a:pt x="2880005" y="630464"/>
                  </a:lnTo>
                  <a:lnTo>
                    <a:pt x="2844891" y="654139"/>
                  </a:lnTo>
                  <a:lnTo>
                    <a:pt x="2801891" y="662821"/>
                  </a:lnTo>
                  <a:lnTo>
                    <a:pt x="110471" y="662821"/>
                  </a:lnTo>
                  <a:lnTo>
                    <a:pt x="67470" y="654139"/>
                  </a:lnTo>
                  <a:lnTo>
                    <a:pt x="32356" y="630464"/>
                  </a:lnTo>
                  <a:lnTo>
                    <a:pt x="8681" y="595350"/>
                  </a:lnTo>
                  <a:lnTo>
                    <a:pt x="0" y="552349"/>
                  </a:lnTo>
                  <a:lnTo>
                    <a:pt x="0" y="11047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62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95" dirty="0">
                <a:ea typeface="+mn-ea"/>
                <a:cs typeface="+mn-ea"/>
                <a:sym typeface="+mn-lt"/>
              </a:rPr>
              <a:t>Recent </a:t>
            </a:r>
            <a:r>
              <a:rPr lang="en-US" altLang="zh-CN" spc="-229" dirty="0">
                <a:ea typeface="+mn-ea"/>
                <a:cs typeface="+mn-ea"/>
                <a:sym typeface="+mn-lt"/>
              </a:rPr>
              <a:t>Trend </a:t>
            </a:r>
            <a:r>
              <a:rPr lang="en-US" altLang="zh-CN" spc="-215" dirty="0">
                <a:ea typeface="+mn-ea"/>
                <a:cs typeface="+mn-ea"/>
                <a:sym typeface="+mn-lt"/>
              </a:rPr>
              <a:t>(1)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Convolutional Neural Networks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(aka CNNs and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ConvNets</a:t>
            </a:r>
            <a:r>
              <a:rPr lang="en-US" altLang="zh-CN" dirty="0">
                <a:ea typeface="+mn-ea"/>
                <a:cs typeface="+mn-ea"/>
                <a:sym typeface="+mn-lt"/>
              </a:rPr>
              <a:t>)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3FDF07B-8C75-4279-9B1C-A3106D121B5E}"/>
              </a:ext>
            </a:extLst>
          </p:cNvPr>
          <p:cNvSpPr/>
          <p:nvPr/>
        </p:nvSpPr>
        <p:spPr>
          <a:xfrm>
            <a:off x="3011136" y="3099665"/>
            <a:ext cx="2900632" cy="2825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658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8105042" cy="584442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Machine (Deep) Learning in a Nutshell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9D15E1-C3A4-43FF-9281-582DCF30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489637"/>
            <a:ext cx="2755631" cy="460897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69ED701-F900-46D4-843E-AA5A95BCF2E4}"/>
              </a:ext>
            </a:extLst>
          </p:cNvPr>
          <p:cNvSpPr/>
          <p:nvPr/>
        </p:nvSpPr>
        <p:spPr>
          <a:xfrm>
            <a:off x="2354492" y="2552890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BF1449-F92F-4D8A-9835-44E8285F6AD8}"/>
              </a:ext>
            </a:extLst>
          </p:cNvPr>
          <p:cNvSpPr/>
          <p:nvPr/>
        </p:nvSpPr>
        <p:spPr>
          <a:xfrm>
            <a:off x="6108835" y="2419788"/>
            <a:ext cx="2755630" cy="631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buFont typeface="Arial"/>
              <a:buChar char="●"/>
              <a:tabLst>
                <a:tab pos="203200" algn="l"/>
              </a:tabLst>
            </a:pPr>
            <a:r>
              <a:rPr lang="en-US" altLang="zh-CN" sz="2000" spc="-5" dirty="0">
                <a:cs typeface="+mn-ea"/>
                <a:sym typeface="+mn-lt"/>
              </a:rPr>
              <a:t>New </a:t>
            </a:r>
            <a:r>
              <a:rPr lang="en-US" altLang="zh-CN" sz="2000" spc="-10" dirty="0">
                <a:cs typeface="+mn-ea"/>
                <a:sym typeface="+mn-lt"/>
              </a:rPr>
              <a:t>Network </a:t>
            </a:r>
            <a:r>
              <a:rPr lang="en-US" altLang="zh-CN" sz="2000" spc="-35" dirty="0">
                <a:cs typeface="+mn-ea"/>
                <a:sym typeface="+mn-lt"/>
              </a:rPr>
              <a:t>Topology,  </a:t>
            </a:r>
            <a:r>
              <a:rPr lang="en-US" altLang="zh-CN" sz="2000" spc="-5" dirty="0">
                <a:cs typeface="+mn-ea"/>
                <a:sym typeface="+mn-lt"/>
              </a:rPr>
              <a:t>Network</a:t>
            </a:r>
            <a:r>
              <a:rPr lang="en-US" altLang="zh-CN" sz="2000" spc="-15" dirty="0">
                <a:cs typeface="+mn-ea"/>
                <a:sym typeface="+mn-lt"/>
              </a:rPr>
              <a:t> </a:t>
            </a:r>
            <a:r>
              <a:rPr lang="en-US" altLang="zh-CN" sz="2000" spc="-20" dirty="0">
                <a:cs typeface="+mn-ea"/>
                <a:sym typeface="+mn-lt"/>
              </a:rPr>
              <a:t>Parameters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2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94" y="448477"/>
            <a:ext cx="8292611" cy="686654"/>
          </a:xfrm>
        </p:spPr>
        <p:txBody>
          <a:bodyPr/>
          <a:lstStyle/>
          <a:p>
            <a:r>
              <a:rPr lang="en-US" altLang="zh-CN" sz="3200" spc="-30" dirty="0">
                <a:ea typeface="+mn-ea"/>
                <a:cs typeface="+mn-ea"/>
                <a:sym typeface="+mn-lt"/>
              </a:rPr>
              <a:t>Important </a:t>
            </a:r>
            <a:r>
              <a:rPr lang="en-US" altLang="zh-CN" sz="3200" spc="-110" dirty="0">
                <a:solidFill>
                  <a:srgbClr val="F900E1"/>
                </a:solidFill>
                <a:ea typeface="+mn-ea"/>
                <a:cs typeface="+mn-ea"/>
                <a:sym typeface="+mn-lt"/>
              </a:rPr>
              <a:t>Block</a:t>
            </a:r>
            <a:r>
              <a:rPr lang="en-US" altLang="zh-CN" sz="3200" spc="-110" dirty="0">
                <a:ea typeface="+mn-ea"/>
                <a:cs typeface="+mn-ea"/>
                <a:sym typeface="+mn-lt"/>
              </a:rPr>
              <a:t>:</a:t>
            </a:r>
            <a:r>
              <a:rPr lang="en-US" altLang="zh-CN" sz="3200" spc="5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200" spc="-3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Convolutional</a:t>
            </a:r>
            <a:r>
              <a:rPr lang="en-US" altLang="zh-CN" sz="3200" spc="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3200" spc="-3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Neural </a:t>
            </a:r>
            <a:r>
              <a:rPr lang="en-US" altLang="zh-CN" sz="3200" spc="-3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Networks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150" indent="-171450">
              <a:lnSpc>
                <a:spcPts val="241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zh-CN" spc="-35" dirty="0">
                <a:ea typeface="+mn-ea"/>
                <a:cs typeface="+mn-ea"/>
                <a:sym typeface="+mn-lt"/>
              </a:rPr>
              <a:t>Prof. </a:t>
            </a:r>
            <a:r>
              <a:rPr lang="en-US" altLang="zh-CN" spc="-40" dirty="0">
                <a:ea typeface="+mn-ea"/>
                <a:cs typeface="+mn-ea"/>
                <a:sym typeface="+mn-lt"/>
              </a:rPr>
              <a:t>Yann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LeCun</a:t>
            </a:r>
            <a:r>
              <a:rPr lang="en-US" altLang="zh-CN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invented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in</a:t>
            </a:r>
            <a:r>
              <a:rPr lang="en-US" altLang="zh-CN" spc="4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1998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184150" indent="-171450">
              <a:lnSpc>
                <a:spcPts val="2410"/>
              </a:lnSpc>
              <a:buFont typeface="Arial"/>
              <a:buChar char="•"/>
              <a:tabLst>
                <a:tab pos="184150" algn="l"/>
              </a:tabLst>
            </a:pPr>
            <a:r>
              <a:rPr lang="en-US" altLang="zh-CN" spc="-15" dirty="0">
                <a:ea typeface="+mn-ea"/>
                <a:cs typeface="+mn-ea"/>
                <a:sym typeface="+mn-lt"/>
              </a:rPr>
              <a:t>First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NN successfully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trained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with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many</a:t>
            </a:r>
            <a:r>
              <a:rPr lang="en-US" altLang="zh-CN" spc="2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layers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9C2E819-A13E-46FB-B686-D0089F3BA641}"/>
              </a:ext>
            </a:extLst>
          </p:cNvPr>
          <p:cNvSpPr/>
          <p:nvPr/>
        </p:nvSpPr>
        <p:spPr>
          <a:xfrm>
            <a:off x="128832" y="2985004"/>
            <a:ext cx="8886336" cy="2488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18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Today:</a:t>
            </a:r>
            <a:r>
              <a:rPr lang="zh-CN" altLang="en-US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Deep Learning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History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Convolutional Neural Network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7E21740-1296-4C4F-B4D6-E91B709EFF01}"/>
              </a:ext>
            </a:extLst>
          </p:cNvPr>
          <p:cNvSpPr/>
          <p:nvPr/>
        </p:nvSpPr>
        <p:spPr>
          <a:xfrm>
            <a:off x="162277" y="1615044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83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5" dirty="0">
                <a:ea typeface="+mn-ea"/>
                <a:cs typeface="+mn-ea"/>
                <a:sym typeface="+mn-lt"/>
              </a:rPr>
              <a:t>Locality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and </a:t>
            </a:r>
            <a:r>
              <a:rPr lang="en-US" altLang="zh-CN" spc="-50" dirty="0">
                <a:ea typeface="+mn-ea"/>
                <a:cs typeface="+mn-ea"/>
                <a:sym typeface="+mn-lt"/>
              </a:rPr>
              <a:t>Translation</a:t>
            </a:r>
            <a:r>
              <a:rPr lang="en-US" altLang="zh-CN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Invariance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ea typeface="+mn-ea"/>
                <a:cs typeface="+mn-ea"/>
                <a:sym typeface="+mn-lt"/>
              </a:rPr>
              <a:t>Locality</a:t>
            </a:r>
            <a:r>
              <a:rPr lang="en-US" altLang="zh-CN" dirty="0">
                <a:ea typeface="+mn-ea"/>
                <a:cs typeface="+mn-ea"/>
                <a:sym typeface="+mn-lt"/>
              </a:rPr>
              <a:t>: objects tend to have a local spatial support</a:t>
            </a:r>
          </a:p>
          <a:p>
            <a:r>
              <a:rPr lang="en-US" altLang="zh-CN" b="1" dirty="0">
                <a:ea typeface="+mn-ea"/>
                <a:cs typeface="+mn-ea"/>
                <a:sym typeface="+mn-lt"/>
              </a:rPr>
              <a:t>Translation invariance</a:t>
            </a:r>
            <a:r>
              <a:rPr lang="en-US" altLang="zh-CN" dirty="0">
                <a:ea typeface="+mn-ea"/>
                <a:cs typeface="+mn-ea"/>
                <a:sym typeface="+mn-lt"/>
              </a:rPr>
              <a:t>: object appearance is independent of location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Can define these properties since an image lies on a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grid / lattice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ConvNet</a:t>
            </a:r>
            <a:r>
              <a:rPr lang="en-US" altLang="zh-CN" dirty="0">
                <a:ea typeface="+mn-ea"/>
                <a:cs typeface="+mn-ea"/>
                <a:sym typeface="+mn-lt"/>
              </a:rPr>
              <a:t> machinery applicable to other data with such properties, e.g. audio/text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00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Why CNN for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Image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674AA4C-B3B4-4B56-B6F4-63367D15A70C}"/>
              </a:ext>
            </a:extLst>
          </p:cNvPr>
          <p:cNvGrpSpPr/>
          <p:nvPr/>
        </p:nvGrpSpPr>
        <p:grpSpPr>
          <a:xfrm>
            <a:off x="2067491" y="5204000"/>
            <a:ext cx="4921241" cy="1044400"/>
            <a:chOff x="2218944" y="5068823"/>
            <a:chExt cx="4727575" cy="1003300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D6FB86D7-7888-440E-8C17-787160D52804}"/>
                </a:ext>
              </a:extLst>
            </p:cNvPr>
            <p:cNvSpPr/>
            <p:nvPr/>
          </p:nvSpPr>
          <p:spPr>
            <a:xfrm>
              <a:off x="2218944" y="5102351"/>
              <a:ext cx="4727448" cy="85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E95C972-AA02-439B-A0D6-773DF264C546}"/>
                </a:ext>
              </a:extLst>
            </p:cNvPr>
            <p:cNvSpPr/>
            <p:nvPr/>
          </p:nvSpPr>
          <p:spPr>
            <a:xfrm>
              <a:off x="2310384" y="5068823"/>
              <a:ext cx="4605528" cy="1002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5737BC3-CAFB-457F-99F1-923E24090B13}"/>
                </a:ext>
              </a:extLst>
            </p:cNvPr>
            <p:cNvSpPr/>
            <p:nvPr/>
          </p:nvSpPr>
          <p:spPr>
            <a:xfrm>
              <a:off x="2277046" y="5142356"/>
              <a:ext cx="4611242" cy="7386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1" name="object 7">
            <a:extLst>
              <a:ext uri="{FF2B5EF4-FFF2-40B4-BE49-F238E27FC236}">
                <a16:creationId xmlns:a16="http://schemas.microsoft.com/office/drawing/2014/main" id="{8FE02B3A-CD4F-47F5-90EE-EC5E43A21B53}"/>
              </a:ext>
            </a:extLst>
          </p:cNvPr>
          <p:cNvSpPr txBox="1"/>
          <p:nvPr/>
        </p:nvSpPr>
        <p:spPr>
          <a:xfrm>
            <a:off x="2376713" y="5300243"/>
            <a:ext cx="4299889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889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Can the </a:t>
            </a: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MLP </a:t>
            </a:r>
            <a:r>
              <a:rPr sz="2100" spc="-10" dirty="0">
                <a:solidFill>
                  <a:srgbClr val="FFFFFF"/>
                </a:solidFill>
                <a:cs typeface="+mn-ea"/>
                <a:sym typeface="+mn-lt"/>
              </a:rPr>
              <a:t>network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be simplified </a:t>
            </a:r>
            <a:r>
              <a:rPr sz="2100" spc="-10" dirty="0">
                <a:solidFill>
                  <a:srgbClr val="FFFFFF"/>
                </a:solidFill>
                <a:cs typeface="+mn-ea"/>
                <a:sym typeface="+mn-lt"/>
              </a:rPr>
              <a:t>by 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considering the properties </a:t>
            </a: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of</a:t>
            </a:r>
            <a:r>
              <a:rPr sz="2100" spc="1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images?</a:t>
            </a:r>
            <a:endParaRPr sz="2100">
              <a:cs typeface="+mn-ea"/>
              <a:sym typeface="+mn-lt"/>
            </a:endParaRPr>
          </a:p>
        </p:txBody>
      </p:sp>
      <p:grpSp>
        <p:nvGrpSpPr>
          <p:cNvPr id="12" name="object 8">
            <a:extLst>
              <a:ext uri="{FF2B5EF4-FFF2-40B4-BE49-F238E27FC236}">
                <a16:creationId xmlns:a16="http://schemas.microsoft.com/office/drawing/2014/main" id="{F827DE72-CC07-45F8-94CA-AC9B31C07199}"/>
              </a:ext>
            </a:extLst>
          </p:cNvPr>
          <p:cNvGrpSpPr/>
          <p:nvPr/>
        </p:nvGrpSpPr>
        <p:grpSpPr>
          <a:xfrm>
            <a:off x="3033415" y="2342687"/>
            <a:ext cx="4136617" cy="2049801"/>
            <a:chOff x="3146856" y="2320112"/>
            <a:chExt cx="3973829" cy="1969135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6C6DF3BA-5F73-4BA6-B991-FFC205F1EB50}"/>
                </a:ext>
              </a:extLst>
            </p:cNvPr>
            <p:cNvSpPr/>
            <p:nvPr/>
          </p:nvSpPr>
          <p:spPr>
            <a:xfrm>
              <a:off x="3146856" y="2320112"/>
              <a:ext cx="374650" cy="1969135"/>
            </a:xfrm>
            <a:custGeom>
              <a:avLst/>
              <a:gdLst/>
              <a:ahLst/>
              <a:cxnLst/>
              <a:rect l="l" t="t" r="r" b="b"/>
              <a:pathLst>
                <a:path w="374650" h="1969135">
                  <a:moveTo>
                    <a:pt x="374218" y="0"/>
                  </a:moveTo>
                  <a:lnTo>
                    <a:pt x="0" y="0"/>
                  </a:lnTo>
                  <a:lnTo>
                    <a:pt x="0" y="1968779"/>
                  </a:lnTo>
                  <a:lnTo>
                    <a:pt x="374218" y="1968779"/>
                  </a:lnTo>
                  <a:lnTo>
                    <a:pt x="37421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E55660A1-9CA9-42C3-AD13-2346C39857CD}"/>
                </a:ext>
              </a:extLst>
            </p:cNvPr>
            <p:cNvSpPr/>
            <p:nvPr/>
          </p:nvSpPr>
          <p:spPr>
            <a:xfrm>
              <a:off x="3198152" y="2858376"/>
              <a:ext cx="257174" cy="2571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002959F-F4C0-4407-B648-52D42CB9D0D0}"/>
                </a:ext>
              </a:extLst>
            </p:cNvPr>
            <p:cNvSpPr/>
            <p:nvPr/>
          </p:nvSpPr>
          <p:spPr>
            <a:xfrm>
              <a:off x="3198152" y="2858376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0" y="0"/>
                  </a:moveTo>
                  <a:lnTo>
                    <a:pt x="257175" y="0"/>
                  </a:lnTo>
                  <a:lnTo>
                    <a:pt x="257175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1B573B8A-E925-4BCC-9CEA-0F63E939F0F0}"/>
                </a:ext>
              </a:extLst>
            </p:cNvPr>
            <p:cNvSpPr/>
            <p:nvPr/>
          </p:nvSpPr>
          <p:spPr>
            <a:xfrm>
              <a:off x="3202508" y="2430627"/>
              <a:ext cx="257174" cy="2571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650BF1C1-9873-4C14-9024-85E0BD1891E3}"/>
                </a:ext>
              </a:extLst>
            </p:cNvPr>
            <p:cNvSpPr/>
            <p:nvPr/>
          </p:nvSpPr>
          <p:spPr>
            <a:xfrm>
              <a:off x="3202508" y="2430627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0" y="0"/>
                  </a:moveTo>
                  <a:lnTo>
                    <a:pt x="257175" y="0"/>
                  </a:lnTo>
                  <a:lnTo>
                    <a:pt x="257175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8CBB7B51-3DB9-437C-B86D-2FA27DF0129F}"/>
                </a:ext>
              </a:extLst>
            </p:cNvPr>
            <p:cNvSpPr/>
            <p:nvPr/>
          </p:nvSpPr>
          <p:spPr>
            <a:xfrm>
              <a:off x="6332639" y="2476614"/>
              <a:ext cx="788035" cy="1595120"/>
            </a:xfrm>
            <a:custGeom>
              <a:avLst/>
              <a:gdLst/>
              <a:ahLst/>
              <a:cxnLst/>
              <a:rect l="l" t="t" r="r" b="b"/>
              <a:pathLst>
                <a:path w="788034" h="1595120">
                  <a:moveTo>
                    <a:pt x="779208" y="1556613"/>
                  </a:moveTo>
                  <a:lnTo>
                    <a:pt x="753808" y="1543913"/>
                  </a:lnTo>
                  <a:lnTo>
                    <a:pt x="703008" y="1518513"/>
                  </a:lnTo>
                  <a:lnTo>
                    <a:pt x="703008" y="1543913"/>
                  </a:lnTo>
                  <a:lnTo>
                    <a:pt x="99898" y="1543913"/>
                  </a:lnTo>
                  <a:lnTo>
                    <a:pt x="99898" y="1569313"/>
                  </a:lnTo>
                  <a:lnTo>
                    <a:pt x="703008" y="1569313"/>
                  </a:lnTo>
                  <a:lnTo>
                    <a:pt x="703008" y="1594713"/>
                  </a:lnTo>
                  <a:lnTo>
                    <a:pt x="753808" y="1569313"/>
                  </a:lnTo>
                  <a:lnTo>
                    <a:pt x="779208" y="1556613"/>
                  </a:lnTo>
                  <a:close/>
                </a:path>
                <a:path w="788034" h="1595120">
                  <a:moveTo>
                    <a:pt x="781862" y="622198"/>
                  </a:moveTo>
                  <a:lnTo>
                    <a:pt x="756462" y="609498"/>
                  </a:lnTo>
                  <a:lnTo>
                    <a:pt x="705662" y="584098"/>
                  </a:lnTo>
                  <a:lnTo>
                    <a:pt x="705662" y="609498"/>
                  </a:lnTo>
                  <a:lnTo>
                    <a:pt x="17907" y="609498"/>
                  </a:lnTo>
                  <a:lnTo>
                    <a:pt x="17907" y="634898"/>
                  </a:lnTo>
                  <a:lnTo>
                    <a:pt x="705662" y="634898"/>
                  </a:lnTo>
                  <a:lnTo>
                    <a:pt x="705662" y="660298"/>
                  </a:lnTo>
                  <a:lnTo>
                    <a:pt x="756462" y="634898"/>
                  </a:lnTo>
                  <a:lnTo>
                    <a:pt x="781862" y="622198"/>
                  </a:lnTo>
                  <a:close/>
                </a:path>
                <a:path w="788034" h="1595120">
                  <a:moveTo>
                    <a:pt x="787781" y="38100"/>
                  </a:moveTo>
                  <a:lnTo>
                    <a:pt x="762381" y="25400"/>
                  </a:lnTo>
                  <a:lnTo>
                    <a:pt x="711581" y="0"/>
                  </a:lnTo>
                  <a:lnTo>
                    <a:pt x="711581" y="25400"/>
                  </a:lnTo>
                  <a:lnTo>
                    <a:pt x="0" y="25400"/>
                  </a:lnTo>
                  <a:lnTo>
                    <a:pt x="0" y="50800"/>
                  </a:lnTo>
                  <a:lnTo>
                    <a:pt x="711581" y="50800"/>
                  </a:lnTo>
                  <a:lnTo>
                    <a:pt x="711581" y="76200"/>
                  </a:lnTo>
                  <a:lnTo>
                    <a:pt x="762381" y="50800"/>
                  </a:lnTo>
                  <a:lnTo>
                    <a:pt x="78778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9" name="object 15">
            <a:extLst>
              <a:ext uri="{FF2B5EF4-FFF2-40B4-BE49-F238E27FC236}">
                <a16:creationId xmlns:a16="http://schemas.microsoft.com/office/drawing/2014/main" id="{55F1FFC1-D393-4C82-9098-AB4AF957A62B}"/>
              </a:ext>
            </a:extLst>
          </p:cNvPr>
          <p:cNvSpPr txBox="1"/>
          <p:nvPr/>
        </p:nvSpPr>
        <p:spPr>
          <a:xfrm>
            <a:off x="3112024" y="2370155"/>
            <a:ext cx="251846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900" i="1" spc="-50" dirty="0">
                <a:cs typeface="+mn-ea"/>
                <a:sym typeface="+mn-lt"/>
              </a:rPr>
              <a:t>x</a:t>
            </a:r>
            <a:r>
              <a:rPr sz="1650" spc="-75" baseline="-25252" dirty="0">
                <a:cs typeface="+mn-ea"/>
                <a:sym typeface="+mn-lt"/>
              </a:rPr>
              <a:t>1</a:t>
            </a:r>
            <a:endParaRPr sz="1650" baseline="-25252">
              <a:cs typeface="+mn-ea"/>
              <a:sym typeface="+mn-lt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3E7BEF8-1923-45E1-A2A4-0D0B013822D4}"/>
              </a:ext>
            </a:extLst>
          </p:cNvPr>
          <p:cNvSpPr txBox="1"/>
          <p:nvPr/>
        </p:nvSpPr>
        <p:spPr>
          <a:xfrm>
            <a:off x="3116121" y="2825104"/>
            <a:ext cx="268371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900" i="1" spc="15" dirty="0">
                <a:cs typeface="+mn-ea"/>
                <a:sym typeface="+mn-lt"/>
              </a:rPr>
              <a:t>x</a:t>
            </a:r>
            <a:r>
              <a:rPr sz="1650" spc="22" baseline="-25252" dirty="0">
                <a:cs typeface="+mn-ea"/>
                <a:sym typeface="+mn-lt"/>
              </a:rPr>
              <a:t>2</a:t>
            </a:r>
            <a:endParaRPr sz="1650" baseline="-25252">
              <a:cs typeface="+mn-ea"/>
              <a:sym typeface="+mn-lt"/>
            </a:endParaRPr>
          </a:p>
        </p:txBody>
      </p:sp>
      <p:grpSp>
        <p:nvGrpSpPr>
          <p:cNvPr id="21" name="object 17">
            <a:extLst>
              <a:ext uri="{FF2B5EF4-FFF2-40B4-BE49-F238E27FC236}">
                <a16:creationId xmlns:a16="http://schemas.microsoft.com/office/drawing/2014/main" id="{F0BAA108-3BE4-43A1-AA3C-B6A29687D9E8}"/>
              </a:ext>
            </a:extLst>
          </p:cNvPr>
          <p:cNvGrpSpPr/>
          <p:nvPr/>
        </p:nvGrpSpPr>
        <p:grpSpPr>
          <a:xfrm>
            <a:off x="3957089" y="2321099"/>
            <a:ext cx="583013" cy="2089462"/>
            <a:chOff x="4034180" y="2299373"/>
            <a:chExt cx="560070" cy="2007235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A4F6F0C4-5677-45C9-9B1B-16413332F62F}"/>
                </a:ext>
              </a:extLst>
            </p:cNvPr>
            <p:cNvSpPr/>
            <p:nvPr/>
          </p:nvSpPr>
          <p:spPr>
            <a:xfrm>
              <a:off x="4034180" y="2299373"/>
              <a:ext cx="560070" cy="2007235"/>
            </a:xfrm>
            <a:custGeom>
              <a:avLst/>
              <a:gdLst/>
              <a:ahLst/>
              <a:cxnLst/>
              <a:rect l="l" t="t" r="r" b="b"/>
              <a:pathLst>
                <a:path w="560070" h="2007235">
                  <a:moveTo>
                    <a:pt x="559765" y="0"/>
                  </a:moveTo>
                  <a:lnTo>
                    <a:pt x="0" y="0"/>
                  </a:lnTo>
                  <a:lnTo>
                    <a:pt x="0" y="2006904"/>
                  </a:lnTo>
                  <a:lnTo>
                    <a:pt x="559765" y="2006904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2599554C-3BF0-4E44-B91B-A1E917E140A0}"/>
                </a:ext>
              </a:extLst>
            </p:cNvPr>
            <p:cNvSpPr/>
            <p:nvPr/>
          </p:nvSpPr>
          <p:spPr>
            <a:xfrm>
              <a:off x="4107015" y="2307628"/>
              <a:ext cx="430618" cy="4306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A10F78C7-076F-4934-9BCD-50AB8B15EA3F}"/>
                </a:ext>
              </a:extLst>
            </p:cNvPr>
            <p:cNvSpPr/>
            <p:nvPr/>
          </p:nvSpPr>
          <p:spPr>
            <a:xfrm>
              <a:off x="4107015" y="2307628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6F0464A2-B608-4A32-915F-4119B172F6AD}"/>
                </a:ext>
              </a:extLst>
            </p:cNvPr>
            <p:cNvSpPr/>
            <p:nvPr/>
          </p:nvSpPr>
          <p:spPr>
            <a:xfrm>
              <a:off x="4108767" y="2891561"/>
              <a:ext cx="430618" cy="4306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E987BA2D-9C17-46E2-B9F4-67B09368AFC6}"/>
                </a:ext>
              </a:extLst>
            </p:cNvPr>
            <p:cNvSpPr/>
            <p:nvPr/>
          </p:nvSpPr>
          <p:spPr>
            <a:xfrm>
              <a:off x="4108767" y="2891561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98546C3D-6EB3-4DD7-9178-BB77B310A19B}"/>
                </a:ext>
              </a:extLst>
            </p:cNvPr>
            <p:cNvSpPr/>
            <p:nvPr/>
          </p:nvSpPr>
          <p:spPr>
            <a:xfrm>
              <a:off x="4100042" y="3812565"/>
              <a:ext cx="430618" cy="4306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85B37722-2060-4C29-9DD8-48C12315B65F}"/>
                </a:ext>
              </a:extLst>
            </p:cNvPr>
            <p:cNvSpPr/>
            <p:nvPr/>
          </p:nvSpPr>
          <p:spPr>
            <a:xfrm>
              <a:off x="4100042" y="3812565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B3707D0A-C12F-4367-B2C2-C06B7B35232A}"/>
              </a:ext>
            </a:extLst>
          </p:cNvPr>
          <p:cNvSpPr txBox="1"/>
          <p:nvPr/>
        </p:nvSpPr>
        <p:spPr>
          <a:xfrm>
            <a:off x="4182661" y="3445706"/>
            <a:ext cx="323165" cy="41048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grpSp>
        <p:nvGrpSpPr>
          <p:cNvPr id="30" name="object 26">
            <a:extLst>
              <a:ext uri="{FF2B5EF4-FFF2-40B4-BE49-F238E27FC236}">
                <a16:creationId xmlns:a16="http://schemas.microsoft.com/office/drawing/2014/main" id="{55B1A276-13C4-41BF-93D2-1B34870BC2AC}"/>
              </a:ext>
            </a:extLst>
          </p:cNvPr>
          <p:cNvGrpSpPr/>
          <p:nvPr/>
        </p:nvGrpSpPr>
        <p:grpSpPr>
          <a:xfrm>
            <a:off x="3090937" y="3990962"/>
            <a:ext cx="274320" cy="274320"/>
            <a:chOff x="3202114" y="3903522"/>
            <a:chExt cx="263525" cy="263525"/>
          </a:xfrm>
        </p:grpSpPr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E24A7D00-E622-4780-968A-A3F14CEEF064}"/>
                </a:ext>
              </a:extLst>
            </p:cNvPr>
            <p:cNvSpPr/>
            <p:nvPr/>
          </p:nvSpPr>
          <p:spPr>
            <a:xfrm>
              <a:off x="3205289" y="3906698"/>
              <a:ext cx="257174" cy="2571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574BEC4D-60B6-4559-871C-F5DB95A8E87D}"/>
                </a:ext>
              </a:extLst>
            </p:cNvPr>
            <p:cNvSpPr/>
            <p:nvPr/>
          </p:nvSpPr>
          <p:spPr>
            <a:xfrm>
              <a:off x="3205289" y="3906697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0" y="0"/>
                  </a:moveTo>
                  <a:lnTo>
                    <a:pt x="257175" y="0"/>
                  </a:lnTo>
                  <a:lnTo>
                    <a:pt x="257175" y="257175"/>
                  </a:lnTo>
                  <a:lnTo>
                    <a:pt x="0" y="25717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38E57D94-996E-4C95-89A6-807E0427B0C4}"/>
              </a:ext>
            </a:extLst>
          </p:cNvPr>
          <p:cNvSpPr txBox="1"/>
          <p:nvPr/>
        </p:nvSpPr>
        <p:spPr>
          <a:xfrm>
            <a:off x="3102696" y="3905903"/>
            <a:ext cx="306049" cy="3084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900" i="1" spc="35" dirty="0">
                <a:cs typeface="+mn-ea"/>
                <a:sym typeface="+mn-lt"/>
              </a:rPr>
              <a:t>x</a:t>
            </a:r>
            <a:r>
              <a:rPr sz="1650" spc="52" baseline="-25252" dirty="0">
                <a:cs typeface="+mn-ea"/>
                <a:sym typeface="+mn-lt"/>
              </a:rPr>
              <a:t>N</a:t>
            </a:r>
            <a:endParaRPr sz="1650" baseline="-25252">
              <a:cs typeface="+mn-ea"/>
              <a:sym typeface="+mn-lt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BF4F7B8B-5E45-4406-A300-3197252A9EA3}"/>
              </a:ext>
            </a:extLst>
          </p:cNvPr>
          <p:cNvSpPr txBox="1"/>
          <p:nvPr/>
        </p:nvSpPr>
        <p:spPr>
          <a:xfrm>
            <a:off x="3156532" y="3436187"/>
            <a:ext cx="323165" cy="41048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grpSp>
        <p:nvGrpSpPr>
          <p:cNvPr id="35" name="object 31">
            <a:extLst>
              <a:ext uri="{FF2B5EF4-FFF2-40B4-BE49-F238E27FC236}">
                <a16:creationId xmlns:a16="http://schemas.microsoft.com/office/drawing/2014/main" id="{E50A647F-8086-4F70-8411-D4F81D51FCC4}"/>
              </a:ext>
            </a:extLst>
          </p:cNvPr>
          <p:cNvGrpSpPr/>
          <p:nvPr/>
        </p:nvGrpSpPr>
        <p:grpSpPr>
          <a:xfrm>
            <a:off x="4992010" y="2308341"/>
            <a:ext cx="583013" cy="2089462"/>
            <a:chOff x="5028374" y="2287117"/>
            <a:chExt cx="560070" cy="2007235"/>
          </a:xfrm>
        </p:grpSpPr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0FBEBF49-0A2A-42AF-B01F-7D87C86B4FF8}"/>
                </a:ext>
              </a:extLst>
            </p:cNvPr>
            <p:cNvSpPr/>
            <p:nvPr/>
          </p:nvSpPr>
          <p:spPr>
            <a:xfrm>
              <a:off x="5028374" y="2287117"/>
              <a:ext cx="560070" cy="2007235"/>
            </a:xfrm>
            <a:custGeom>
              <a:avLst/>
              <a:gdLst/>
              <a:ahLst/>
              <a:cxnLst/>
              <a:rect l="l" t="t" r="r" b="b"/>
              <a:pathLst>
                <a:path w="560070" h="2007235">
                  <a:moveTo>
                    <a:pt x="559752" y="0"/>
                  </a:moveTo>
                  <a:lnTo>
                    <a:pt x="0" y="0"/>
                  </a:lnTo>
                  <a:lnTo>
                    <a:pt x="0" y="2006904"/>
                  </a:lnTo>
                  <a:lnTo>
                    <a:pt x="559752" y="2006904"/>
                  </a:lnTo>
                  <a:lnTo>
                    <a:pt x="5597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BD0B8E73-C072-4FFF-8A40-A17E9111B978}"/>
                </a:ext>
              </a:extLst>
            </p:cNvPr>
            <p:cNvSpPr/>
            <p:nvPr/>
          </p:nvSpPr>
          <p:spPr>
            <a:xfrm>
              <a:off x="5093690" y="2307628"/>
              <a:ext cx="430618" cy="4306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9DE3AE0B-7949-45A5-95F0-59C405C9165F}"/>
                </a:ext>
              </a:extLst>
            </p:cNvPr>
            <p:cNvSpPr/>
            <p:nvPr/>
          </p:nvSpPr>
          <p:spPr>
            <a:xfrm>
              <a:off x="5093690" y="2307628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5680A9B5-C8DB-476B-AE30-4B34B43A2A19}"/>
                </a:ext>
              </a:extLst>
            </p:cNvPr>
            <p:cNvSpPr/>
            <p:nvPr/>
          </p:nvSpPr>
          <p:spPr>
            <a:xfrm>
              <a:off x="5095443" y="2891561"/>
              <a:ext cx="430618" cy="4306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9303B55B-520F-4C0D-B395-1FC535F95B15}"/>
                </a:ext>
              </a:extLst>
            </p:cNvPr>
            <p:cNvSpPr/>
            <p:nvPr/>
          </p:nvSpPr>
          <p:spPr>
            <a:xfrm>
              <a:off x="5095443" y="2891561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2BCE8059-2D62-4D82-BE80-82B4309AD80F}"/>
                </a:ext>
              </a:extLst>
            </p:cNvPr>
            <p:cNvSpPr/>
            <p:nvPr/>
          </p:nvSpPr>
          <p:spPr>
            <a:xfrm>
              <a:off x="5086718" y="3812565"/>
              <a:ext cx="430618" cy="43061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03FD8BD6-E343-4BDB-A5CC-E321A8DAD220}"/>
                </a:ext>
              </a:extLst>
            </p:cNvPr>
            <p:cNvSpPr/>
            <p:nvPr/>
          </p:nvSpPr>
          <p:spPr>
            <a:xfrm>
              <a:off x="5086718" y="3812565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4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43" name="object 39">
            <a:extLst>
              <a:ext uri="{FF2B5EF4-FFF2-40B4-BE49-F238E27FC236}">
                <a16:creationId xmlns:a16="http://schemas.microsoft.com/office/drawing/2014/main" id="{913FBB1A-C34E-4091-A840-C74EACFB3162}"/>
              </a:ext>
            </a:extLst>
          </p:cNvPr>
          <p:cNvSpPr txBox="1"/>
          <p:nvPr/>
        </p:nvSpPr>
        <p:spPr>
          <a:xfrm>
            <a:off x="5209743" y="3445706"/>
            <a:ext cx="323165" cy="41048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grpSp>
        <p:nvGrpSpPr>
          <p:cNvPr id="44" name="object 40">
            <a:extLst>
              <a:ext uri="{FF2B5EF4-FFF2-40B4-BE49-F238E27FC236}">
                <a16:creationId xmlns:a16="http://schemas.microsoft.com/office/drawing/2014/main" id="{9F952AC9-BCEB-494A-8A1B-AEBA56A5AF4B}"/>
              </a:ext>
            </a:extLst>
          </p:cNvPr>
          <p:cNvGrpSpPr/>
          <p:nvPr/>
        </p:nvGrpSpPr>
        <p:grpSpPr>
          <a:xfrm>
            <a:off x="6066355" y="2289436"/>
            <a:ext cx="583013" cy="2089462"/>
            <a:chOff x="6060440" y="2268956"/>
            <a:chExt cx="560070" cy="2007235"/>
          </a:xfrm>
        </p:grpSpPr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7D83C940-13EB-45CC-88EA-DCAA97AD39A2}"/>
                </a:ext>
              </a:extLst>
            </p:cNvPr>
            <p:cNvSpPr/>
            <p:nvPr/>
          </p:nvSpPr>
          <p:spPr>
            <a:xfrm>
              <a:off x="6060440" y="2268956"/>
              <a:ext cx="560070" cy="2007235"/>
            </a:xfrm>
            <a:custGeom>
              <a:avLst/>
              <a:gdLst/>
              <a:ahLst/>
              <a:cxnLst/>
              <a:rect l="l" t="t" r="r" b="b"/>
              <a:pathLst>
                <a:path w="560070" h="2007235">
                  <a:moveTo>
                    <a:pt x="559765" y="0"/>
                  </a:moveTo>
                  <a:lnTo>
                    <a:pt x="0" y="0"/>
                  </a:lnTo>
                  <a:lnTo>
                    <a:pt x="0" y="2006904"/>
                  </a:lnTo>
                  <a:lnTo>
                    <a:pt x="559765" y="2006904"/>
                  </a:lnTo>
                  <a:lnTo>
                    <a:pt x="5597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1D4EB6EA-7CD7-4578-A232-5340239891D8}"/>
                </a:ext>
              </a:extLst>
            </p:cNvPr>
            <p:cNvSpPr/>
            <p:nvPr/>
          </p:nvSpPr>
          <p:spPr>
            <a:xfrm>
              <a:off x="6117323" y="2306421"/>
              <a:ext cx="430618" cy="4306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6C9BE69E-2E74-48AF-984B-ED299D27B619}"/>
                </a:ext>
              </a:extLst>
            </p:cNvPr>
            <p:cNvSpPr/>
            <p:nvPr/>
          </p:nvSpPr>
          <p:spPr>
            <a:xfrm>
              <a:off x="6117323" y="2306421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5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7217F09E-C894-4360-946A-A03D1ABCB34F}"/>
                </a:ext>
              </a:extLst>
            </p:cNvPr>
            <p:cNvSpPr/>
            <p:nvPr/>
          </p:nvSpPr>
          <p:spPr>
            <a:xfrm>
              <a:off x="6119088" y="2876346"/>
              <a:ext cx="430618" cy="4306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C1416D88-7894-43E4-9C57-291EE7E3A85C}"/>
                </a:ext>
              </a:extLst>
            </p:cNvPr>
            <p:cNvSpPr/>
            <p:nvPr/>
          </p:nvSpPr>
          <p:spPr>
            <a:xfrm>
              <a:off x="6119088" y="2876346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5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17431EF9-2BF2-4225-A81A-5A55DB926957}"/>
                </a:ext>
              </a:extLst>
            </p:cNvPr>
            <p:cNvSpPr/>
            <p:nvPr/>
          </p:nvSpPr>
          <p:spPr>
            <a:xfrm>
              <a:off x="6124359" y="3811359"/>
              <a:ext cx="430618" cy="4306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FC2B299B-0F22-4053-861F-3579C0A4942E}"/>
                </a:ext>
              </a:extLst>
            </p:cNvPr>
            <p:cNvSpPr/>
            <p:nvPr/>
          </p:nvSpPr>
          <p:spPr>
            <a:xfrm>
              <a:off x="6124359" y="3811358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5" h="431164">
                  <a:moveTo>
                    <a:pt x="0" y="215309"/>
                  </a:moveTo>
                  <a:lnTo>
                    <a:pt x="5686" y="165940"/>
                  </a:lnTo>
                  <a:lnTo>
                    <a:pt x="21884" y="120621"/>
                  </a:lnTo>
                  <a:lnTo>
                    <a:pt x="47301" y="80644"/>
                  </a:lnTo>
                  <a:lnTo>
                    <a:pt x="80644" y="47301"/>
                  </a:lnTo>
                  <a:lnTo>
                    <a:pt x="120621" y="21884"/>
                  </a:lnTo>
                  <a:lnTo>
                    <a:pt x="165940" y="5686"/>
                  </a:lnTo>
                  <a:lnTo>
                    <a:pt x="215309" y="0"/>
                  </a:lnTo>
                  <a:lnTo>
                    <a:pt x="264677" y="5686"/>
                  </a:lnTo>
                  <a:lnTo>
                    <a:pt x="309997" y="21884"/>
                  </a:lnTo>
                  <a:lnTo>
                    <a:pt x="349974" y="47301"/>
                  </a:lnTo>
                  <a:lnTo>
                    <a:pt x="383318" y="80644"/>
                  </a:lnTo>
                  <a:lnTo>
                    <a:pt x="408734" y="120621"/>
                  </a:lnTo>
                  <a:lnTo>
                    <a:pt x="424932" y="165940"/>
                  </a:lnTo>
                  <a:lnTo>
                    <a:pt x="430619" y="215309"/>
                  </a:lnTo>
                  <a:lnTo>
                    <a:pt x="424932" y="264677"/>
                  </a:lnTo>
                  <a:lnTo>
                    <a:pt x="408734" y="309997"/>
                  </a:lnTo>
                  <a:lnTo>
                    <a:pt x="383318" y="349974"/>
                  </a:lnTo>
                  <a:lnTo>
                    <a:pt x="349974" y="383318"/>
                  </a:lnTo>
                  <a:lnTo>
                    <a:pt x="309997" y="408734"/>
                  </a:lnTo>
                  <a:lnTo>
                    <a:pt x="264677" y="424932"/>
                  </a:lnTo>
                  <a:lnTo>
                    <a:pt x="215309" y="430619"/>
                  </a:lnTo>
                  <a:lnTo>
                    <a:pt x="165940" y="424932"/>
                  </a:lnTo>
                  <a:lnTo>
                    <a:pt x="120621" y="408734"/>
                  </a:lnTo>
                  <a:lnTo>
                    <a:pt x="80644" y="383318"/>
                  </a:lnTo>
                  <a:lnTo>
                    <a:pt x="47301" y="349974"/>
                  </a:lnTo>
                  <a:lnTo>
                    <a:pt x="21884" y="309997"/>
                  </a:lnTo>
                  <a:lnTo>
                    <a:pt x="5686" y="264677"/>
                  </a:lnTo>
                  <a:lnTo>
                    <a:pt x="0" y="215309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52" name="object 48">
            <a:extLst>
              <a:ext uri="{FF2B5EF4-FFF2-40B4-BE49-F238E27FC236}">
                <a16:creationId xmlns:a16="http://schemas.microsoft.com/office/drawing/2014/main" id="{F28F91BF-360F-47C8-9EDF-BEEAE25123DE}"/>
              </a:ext>
            </a:extLst>
          </p:cNvPr>
          <p:cNvSpPr txBox="1"/>
          <p:nvPr/>
        </p:nvSpPr>
        <p:spPr>
          <a:xfrm>
            <a:off x="6289892" y="3439361"/>
            <a:ext cx="323165" cy="41048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CFC520A6-51CC-49FD-BBEB-11A1D001ECF2}"/>
              </a:ext>
            </a:extLst>
          </p:cNvPr>
          <p:cNvSpPr txBox="1"/>
          <p:nvPr/>
        </p:nvSpPr>
        <p:spPr>
          <a:xfrm>
            <a:off x="7194570" y="2308235"/>
            <a:ext cx="415777" cy="92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  <a:p>
            <a:pPr marL="17780">
              <a:lnSpc>
                <a:spcPct val="100000"/>
              </a:lnSpc>
              <a:spcBef>
                <a:spcPts val="2135"/>
              </a:spcBef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A755B568-6BAF-4F47-8977-AB9768EDC61C}"/>
              </a:ext>
            </a:extLst>
          </p:cNvPr>
          <p:cNvSpPr txBox="1"/>
          <p:nvPr/>
        </p:nvSpPr>
        <p:spPr>
          <a:xfrm>
            <a:off x="7199992" y="3872455"/>
            <a:ext cx="410489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cs typeface="+mn-ea"/>
                <a:sym typeface="+mn-lt"/>
              </a:rPr>
              <a:t>……</a:t>
            </a:r>
            <a:endParaRPr sz="2100">
              <a:cs typeface="+mn-ea"/>
              <a:sym typeface="+mn-lt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B6FE619F-22AE-4092-B241-F7316B48F4AC}"/>
              </a:ext>
            </a:extLst>
          </p:cNvPr>
          <p:cNvSpPr/>
          <p:nvPr/>
        </p:nvSpPr>
        <p:spPr>
          <a:xfrm>
            <a:off x="3343272" y="2514167"/>
            <a:ext cx="2780220" cy="1659804"/>
          </a:xfrm>
          <a:custGeom>
            <a:avLst/>
            <a:gdLst/>
            <a:ahLst/>
            <a:cxnLst/>
            <a:rect l="l" t="t" r="r" b="b"/>
            <a:pathLst>
              <a:path w="2670810" h="1594485">
                <a:moveTo>
                  <a:pt x="631228" y="1554683"/>
                </a:moveTo>
                <a:lnTo>
                  <a:pt x="591832" y="1554683"/>
                </a:lnTo>
                <a:lnTo>
                  <a:pt x="579120" y="1554683"/>
                </a:lnTo>
                <a:lnTo>
                  <a:pt x="578713" y="1579867"/>
                </a:lnTo>
                <a:lnTo>
                  <a:pt x="631228" y="1554683"/>
                </a:lnTo>
                <a:close/>
              </a:path>
              <a:path w="2670810" h="1594485">
                <a:moveTo>
                  <a:pt x="669569" y="122999"/>
                </a:moveTo>
                <a:lnTo>
                  <a:pt x="667004" y="92329"/>
                </a:lnTo>
                <a:lnTo>
                  <a:pt x="662495" y="38100"/>
                </a:lnTo>
                <a:lnTo>
                  <a:pt x="639572" y="27622"/>
                </a:lnTo>
                <a:lnTo>
                  <a:pt x="620077" y="18719"/>
                </a:lnTo>
                <a:lnTo>
                  <a:pt x="620077" y="109893"/>
                </a:lnTo>
                <a:lnTo>
                  <a:pt x="483006" y="452513"/>
                </a:lnTo>
                <a:lnTo>
                  <a:pt x="473062" y="444131"/>
                </a:lnTo>
                <a:lnTo>
                  <a:pt x="473062" y="477367"/>
                </a:lnTo>
                <a:lnTo>
                  <a:pt x="437032" y="567436"/>
                </a:lnTo>
                <a:lnTo>
                  <a:pt x="427405" y="565670"/>
                </a:lnTo>
                <a:lnTo>
                  <a:pt x="427405" y="591489"/>
                </a:lnTo>
                <a:lnTo>
                  <a:pt x="344652" y="798347"/>
                </a:lnTo>
                <a:lnTo>
                  <a:pt x="331393" y="767943"/>
                </a:lnTo>
                <a:lnTo>
                  <a:pt x="331393" y="831494"/>
                </a:lnTo>
                <a:lnTo>
                  <a:pt x="291490" y="931214"/>
                </a:lnTo>
                <a:lnTo>
                  <a:pt x="36677" y="519798"/>
                </a:lnTo>
                <a:lnTo>
                  <a:pt x="209308" y="551472"/>
                </a:lnTo>
                <a:lnTo>
                  <a:pt x="331393" y="831494"/>
                </a:lnTo>
                <a:lnTo>
                  <a:pt x="331393" y="767943"/>
                </a:lnTo>
                <a:lnTo>
                  <a:pt x="239420" y="556996"/>
                </a:lnTo>
                <a:lnTo>
                  <a:pt x="427405" y="591489"/>
                </a:lnTo>
                <a:lnTo>
                  <a:pt x="427405" y="565670"/>
                </a:lnTo>
                <a:lnTo>
                  <a:pt x="227177" y="528929"/>
                </a:lnTo>
                <a:lnTo>
                  <a:pt x="172275" y="402983"/>
                </a:lnTo>
                <a:lnTo>
                  <a:pt x="287553" y="320840"/>
                </a:lnTo>
                <a:lnTo>
                  <a:pt x="473062" y="477367"/>
                </a:lnTo>
                <a:lnTo>
                  <a:pt x="473062" y="444131"/>
                </a:lnTo>
                <a:lnTo>
                  <a:pt x="308914" y="305625"/>
                </a:lnTo>
                <a:lnTo>
                  <a:pt x="602729" y="96266"/>
                </a:lnTo>
                <a:lnTo>
                  <a:pt x="613410" y="100545"/>
                </a:lnTo>
                <a:lnTo>
                  <a:pt x="620077" y="109893"/>
                </a:lnTo>
                <a:lnTo>
                  <a:pt x="620077" y="18719"/>
                </a:lnTo>
                <a:lnTo>
                  <a:pt x="587552" y="3848"/>
                </a:lnTo>
                <a:lnTo>
                  <a:pt x="587552" y="75907"/>
                </a:lnTo>
                <a:lnTo>
                  <a:pt x="288886" y="288721"/>
                </a:lnTo>
                <a:lnTo>
                  <a:pt x="267525" y="270700"/>
                </a:lnTo>
                <a:lnTo>
                  <a:pt x="267525" y="303936"/>
                </a:lnTo>
                <a:lnTo>
                  <a:pt x="161912" y="379196"/>
                </a:lnTo>
                <a:lnTo>
                  <a:pt x="48539" y="119176"/>
                </a:lnTo>
                <a:lnTo>
                  <a:pt x="267525" y="303936"/>
                </a:lnTo>
                <a:lnTo>
                  <a:pt x="267525" y="270700"/>
                </a:lnTo>
                <a:lnTo>
                  <a:pt x="32956" y="72771"/>
                </a:lnTo>
                <a:lnTo>
                  <a:pt x="580034" y="53682"/>
                </a:lnTo>
                <a:lnTo>
                  <a:pt x="587133" y="63665"/>
                </a:lnTo>
                <a:lnTo>
                  <a:pt x="587552" y="75907"/>
                </a:lnTo>
                <a:lnTo>
                  <a:pt x="587552" y="3848"/>
                </a:lnTo>
                <a:lnTo>
                  <a:pt x="585012" y="2679"/>
                </a:lnTo>
                <a:lnTo>
                  <a:pt x="585889" y="28067"/>
                </a:lnTo>
                <a:lnTo>
                  <a:pt x="17500" y="47904"/>
                </a:lnTo>
                <a:lnTo>
                  <a:pt x="18288" y="70662"/>
                </a:lnTo>
                <a:lnTo>
                  <a:pt x="15138" y="74396"/>
                </a:lnTo>
                <a:lnTo>
                  <a:pt x="3530" y="79451"/>
                </a:lnTo>
                <a:lnTo>
                  <a:pt x="140779" y="394246"/>
                </a:lnTo>
                <a:lnTo>
                  <a:pt x="28435" y="474294"/>
                </a:lnTo>
                <a:lnTo>
                  <a:pt x="43180" y="494969"/>
                </a:lnTo>
                <a:lnTo>
                  <a:pt x="151142" y="418045"/>
                </a:lnTo>
                <a:lnTo>
                  <a:pt x="197065" y="523405"/>
                </a:lnTo>
                <a:lnTo>
                  <a:pt x="13093" y="489635"/>
                </a:lnTo>
                <a:lnTo>
                  <a:pt x="10795" y="502132"/>
                </a:lnTo>
                <a:lnTo>
                  <a:pt x="0" y="508812"/>
                </a:lnTo>
                <a:lnTo>
                  <a:pt x="279768" y="960526"/>
                </a:lnTo>
                <a:lnTo>
                  <a:pt x="81419" y="1456334"/>
                </a:lnTo>
                <a:lnTo>
                  <a:pt x="34150" y="1525828"/>
                </a:lnTo>
                <a:lnTo>
                  <a:pt x="44640" y="1532978"/>
                </a:lnTo>
                <a:lnTo>
                  <a:pt x="44437" y="1545678"/>
                </a:lnTo>
                <a:lnTo>
                  <a:pt x="579120" y="1554480"/>
                </a:lnTo>
                <a:lnTo>
                  <a:pt x="591832" y="1554480"/>
                </a:lnTo>
                <a:lnTo>
                  <a:pt x="631659" y="1554480"/>
                </a:lnTo>
                <a:lnTo>
                  <a:pt x="655523" y="1543037"/>
                </a:lnTo>
                <a:lnTo>
                  <a:pt x="579970" y="1503680"/>
                </a:lnTo>
                <a:lnTo>
                  <a:pt x="579551" y="1529080"/>
                </a:lnTo>
                <a:lnTo>
                  <a:pt x="82943" y="1520913"/>
                </a:lnTo>
                <a:lnTo>
                  <a:pt x="103974" y="1468348"/>
                </a:lnTo>
                <a:lnTo>
                  <a:pt x="360603" y="1091044"/>
                </a:lnTo>
                <a:lnTo>
                  <a:pt x="603211" y="1482725"/>
                </a:lnTo>
                <a:lnTo>
                  <a:pt x="590143" y="1488414"/>
                </a:lnTo>
                <a:lnTo>
                  <a:pt x="593902" y="1491564"/>
                </a:lnTo>
                <a:lnTo>
                  <a:pt x="583018" y="1498307"/>
                </a:lnTo>
                <a:lnTo>
                  <a:pt x="655523" y="1543037"/>
                </a:lnTo>
                <a:lnTo>
                  <a:pt x="658304" y="1489900"/>
                </a:lnTo>
                <a:lnTo>
                  <a:pt x="659993" y="1457960"/>
                </a:lnTo>
                <a:lnTo>
                  <a:pt x="648233" y="1463090"/>
                </a:lnTo>
                <a:lnTo>
                  <a:pt x="647788" y="1458188"/>
                </a:lnTo>
                <a:lnTo>
                  <a:pt x="635660" y="1465707"/>
                </a:lnTo>
                <a:lnTo>
                  <a:pt x="573151" y="1322374"/>
                </a:lnTo>
                <a:lnTo>
                  <a:pt x="573151" y="1385938"/>
                </a:lnTo>
                <a:lnTo>
                  <a:pt x="376237" y="1068057"/>
                </a:lnTo>
                <a:lnTo>
                  <a:pt x="411759" y="1015834"/>
                </a:lnTo>
                <a:lnTo>
                  <a:pt x="573151" y="1385938"/>
                </a:lnTo>
                <a:lnTo>
                  <a:pt x="573151" y="1322374"/>
                </a:lnTo>
                <a:lnTo>
                  <a:pt x="428650" y="991006"/>
                </a:lnTo>
                <a:lnTo>
                  <a:pt x="631901" y="692175"/>
                </a:lnTo>
                <a:lnTo>
                  <a:pt x="652907" y="706450"/>
                </a:lnTo>
                <a:lnTo>
                  <a:pt x="658152" y="667385"/>
                </a:lnTo>
                <a:lnTo>
                  <a:pt x="664260" y="622020"/>
                </a:lnTo>
                <a:lnTo>
                  <a:pt x="589902" y="663600"/>
                </a:lnTo>
                <a:lnTo>
                  <a:pt x="610895" y="677887"/>
                </a:lnTo>
                <a:lnTo>
                  <a:pt x="416648" y="963472"/>
                </a:lnTo>
                <a:lnTo>
                  <a:pt x="399757" y="924750"/>
                </a:lnTo>
                <a:lnTo>
                  <a:pt x="399757" y="988301"/>
                </a:lnTo>
                <a:lnTo>
                  <a:pt x="361594" y="1044409"/>
                </a:lnTo>
                <a:lnTo>
                  <a:pt x="345948" y="1019149"/>
                </a:lnTo>
                <a:lnTo>
                  <a:pt x="345948" y="1067409"/>
                </a:lnTo>
                <a:lnTo>
                  <a:pt x="147853" y="1358658"/>
                </a:lnTo>
                <a:lnTo>
                  <a:pt x="296392" y="987374"/>
                </a:lnTo>
                <a:lnTo>
                  <a:pt x="345948" y="1067409"/>
                </a:lnTo>
                <a:lnTo>
                  <a:pt x="345948" y="1019149"/>
                </a:lnTo>
                <a:lnTo>
                  <a:pt x="308114" y="958062"/>
                </a:lnTo>
                <a:lnTo>
                  <a:pt x="345655" y="864209"/>
                </a:lnTo>
                <a:lnTo>
                  <a:pt x="399757" y="988301"/>
                </a:lnTo>
                <a:lnTo>
                  <a:pt x="399757" y="924750"/>
                </a:lnTo>
                <a:lnTo>
                  <a:pt x="358914" y="831075"/>
                </a:lnTo>
                <a:lnTo>
                  <a:pt x="452894" y="596163"/>
                </a:lnTo>
                <a:lnTo>
                  <a:pt x="587006" y="620763"/>
                </a:lnTo>
                <a:lnTo>
                  <a:pt x="582434" y="645744"/>
                </a:lnTo>
                <a:lnTo>
                  <a:pt x="660704" y="623049"/>
                </a:lnTo>
                <a:lnTo>
                  <a:pt x="664260" y="622020"/>
                </a:lnTo>
                <a:lnTo>
                  <a:pt x="650811" y="590778"/>
                </a:lnTo>
                <a:lnTo>
                  <a:pt x="630580" y="543763"/>
                </a:lnTo>
                <a:lnTo>
                  <a:pt x="614197" y="563181"/>
                </a:lnTo>
                <a:lnTo>
                  <a:pt x="594512" y="546582"/>
                </a:lnTo>
                <a:lnTo>
                  <a:pt x="594512" y="579831"/>
                </a:lnTo>
                <a:lnTo>
                  <a:pt x="592950" y="588365"/>
                </a:lnTo>
                <a:lnTo>
                  <a:pt x="587349" y="595007"/>
                </a:lnTo>
                <a:lnTo>
                  <a:pt x="462521" y="572109"/>
                </a:lnTo>
                <a:lnTo>
                  <a:pt x="493522" y="494626"/>
                </a:lnTo>
                <a:lnTo>
                  <a:pt x="594512" y="579831"/>
                </a:lnTo>
                <a:lnTo>
                  <a:pt x="594512" y="546582"/>
                </a:lnTo>
                <a:lnTo>
                  <a:pt x="503466" y="469773"/>
                </a:lnTo>
                <a:lnTo>
                  <a:pt x="645972" y="113563"/>
                </a:lnTo>
                <a:lnTo>
                  <a:pt x="669569" y="122999"/>
                </a:lnTo>
                <a:close/>
              </a:path>
              <a:path w="2670810" h="1594485">
                <a:moveTo>
                  <a:pt x="1658150" y="122809"/>
                </a:moveTo>
                <a:lnTo>
                  <a:pt x="1655000" y="93116"/>
                </a:lnTo>
                <a:lnTo>
                  <a:pt x="1649171" y="38100"/>
                </a:lnTo>
                <a:lnTo>
                  <a:pt x="1623771" y="25400"/>
                </a:lnTo>
                <a:lnTo>
                  <a:pt x="1610144" y="18592"/>
                </a:lnTo>
                <a:lnTo>
                  <a:pt x="1610144" y="106133"/>
                </a:lnTo>
                <a:lnTo>
                  <a:pt x="1487868" y="432981"/>
                </a:lnTo>
                <a:lnTo>
                  <a:pt x="1477987" y="422643"/>
                </a:lnTo>
                <a:lnTo>
                  <a:pt x="1477987" y="459397"/>
                </a:lnTo>
                <a:lnTo>
                  <a:pt x="1418196" y="619213"/>
                </a:lnTo>
                <a:lnTo>
                  <a:pt x="1408684" y="619213"/>
                </a:lnTo>
                <a:lnTo>
                  <a:pt x="1408684" y="644613"/>
                </a:lnTo>
                <a:lnTo>
                  <a:pt x="1367802" y="753922"/>
                </a:lnTo>
                <a:lnTo>
                  <a:pt x="1354112" y="716407"/>
                </a:lnTo>
                <a:lnTo>
                  <a:pt x="1354112" y="790511"/>
                </a:lnTo>
                <a:lnTo>
                  <a:pt x="1298346" y="939584"/>
                </a:lnTo>
                <a:lnTo>
                  <a:pt x="1123061" y="644613"/>
                </a:lnTo>
                <a:lnTo>
                  <a:pt x="1300886" y="644613"/>
                </a:lnTo>
                <a:lnTo>
                  <a:pt x="1354112" y="790511"/>
                </a:lnTo>
                <a:lnTo>
                  <a:pt x="1354112" y="716407"/>
                </a:lnTo>
                <a:lnTo>
                  <a:pt x="1327924" y="644613"/>
                </a:lnTo>
                <a:lnTo>
                  <a:pt x="1408684" y="644613"/>
                </a:lnTo>
                <a:lnTo>
                  <a:pt x="1408684" y="619213"/>
                </a:lnTo>
                <a:lnTo>
                  <a:pt x="1318653" y="619213"/>
                </a:lnTo>
                <a:lnTo>
                  <a:pt x="1291615" y="545109"/>
                </a:lnTo>
                <a:lnTo>
                  <a:pt x="1291615" y="619213"/>
                </a:lnTo>
                <a:lnTo>
                  <a:pt x="1115047" y="619213"/>
                </a:lnTo>
                <a:lnTo>
                  <a:pt x="1242593" y="484847"/>
                </a:lnTo>
                <a:lnTo>
                  <a:pt x="1291615" y="619213"/>
                </a:lnTo>
                <a:lnTo>
                  <a:pt x="1291615" y="545109"/>
                </a:lnTo>
                <a:lnTo>
                  <a:pt x="1262126" y="464273"/>
                </a:lnTo>
                <a:lnTo>
                  <a:pt x="1372044" y="348488"/>
                </a:lnTo>
                <a:lnTo>
                  <a:pt x="1477987" y="459397"/>
                </a:lnTo>
                <a:lnTo>
                  <a:pt x="1477987" y="422643"/>
                </a:lnTo>
                <a:lnTo>
                  <a:pt x="1389545" y="330047"/>
                </a:lnTo>
                <a:lnTo>
                  <a:pt x="1605089" y="102971"/>
                </a:lnTo>
                <a:lnTo>
                  <a:pt x="1607947" y="104038"/>
                </a:lnTo>
                <a:lnTo>
                  <a:pt x="1610144" y="106133"/>
                </a:lnTo>
                <a:lnTo>
                  <a:pt x="1610144" y="18592"/>
                </a:lnTo>
                <a:lnTo>
                  <a:pt x="1587487" y="7264"/>
                </a:lnTo>
                <a:lnTo>
                  <a:pt x="1587487" y="84620"/>
                </a:lnTo>
                <a:lnTo>
                  <a:pt x="1371981" y="311645"/>
                </a:lnTo>
                <a:lnTo>
                  <a:pt x="1354467" y="293319"/>
                </a:lnTo>
                <a:lnTo>
                  <a:pt x="1354467" y="330098"/>
                </a:lnTo>
                <a:lnTo>
                  <a:pt x="1252397" y="437629"/>
                </a:lnTo>
                <a:lnTo>
                  <a:pt x="1125842" y="90754"/>
                </a:lnTo>
                <a:lnTo>
                  <a:pt x="1354467" y="330098"/>
                </a:lnTo>
                <a:lnTo>
                  <a:pt x="1354467" y="293319"/>
                </a:lnTo>
                <a:lnTo>
                  <a:pt x="1122807" y="50800"/>
                </a:lnTo>
                <a:lnTo>
                  <a:pt x="1572971" y="50800"/>
                </a:lnTo>
                <a:lnTo>
                  <a:pt x="1572971" y="65722"/>
                </a:lnTo>
                <a:lnTo>
                  <a:pt x="1569072" y="67132"/>
                </a:lnTo>
                <a:lnTo>
                  <a:pt x="1572971" y="70840"/>
                </a:lnTo>
                <a:lnTo>
                  <a:pt x="1572971" y="76200"/>
                </a:lnTo>
                <a:lnTo>
                  <a:pt x="1576666" y="74358"/>
                </a:lnTo>
                <a:lnTo>
                  <a:pt x="1587487" y="84620"/>
                </a:lnTo>
                <a:lnTo>
                  <a:pt x="1587487" y="7264"/>
                </a:lnTo>
                <a:lnTo>
                  <a:pt x="1572971" y="0"/>
                </a:lnTo>
                <a:lnTo>
                  <a:pt x="1572971" y="25400"/>
                </a:lnTo>
                <a:lnTo>
                  <a:pt x="1093114" y="25400"/>
                </a:lnTo>
                <a:lnTo>
                  <a:pt x="1093114" y="38100"/>
                </a:lnTo>
                <a:lnTo>
                  <a:pt x="1081189" y="42443"/>
                </a:lnTo>
                <a:lnTo>
                  <a:pt x="1232865" y="458203"/>
                </a:lnTo>
                <a:lnTo>
                  <a:pt x="1085659" y="613283"/>
                </a:lnTo>
                <a:lnTo>
                  <a:pt x="1093114" y="620369"/>
                </a:lnTo>
                <a:lnTo>
                  <a:pt x="1093114" y="623074"/>
                </a:lnTo>
                <a:lnTo>
                  <a:pt x="1083957" y="628510"/>
                </a:lnTo>
                <a:lnTo>
                  <a:pt x="1093114" y="643928"/>
                </a:lnTo>
                <a:lnTo>
                  <a:pt x="1093114" y="644613"/>
                </a:lnTo>
                <a:lnTo>
                  <a:pt x="1093520" y="644613"/>
                </a:lnTo>
                <a:lnTo>
                  <a:pt x="1286929" y="970089"/>
                </a:lnTo>
                <a:lnTo>
                  <a:pt x="1074254" y="1538579"/>
                </a:lnTo>
                <a:lnTo>
                  <a:pt x="1086142" y="1543037"/>
                </a:lnTo>
                <a:lnTo>
                  <a:pt x="1086142" y="1561084"/>
                </a:lnTo>
                <a:lnTo>
                  <a:pt x="1565998" y="1561084"/>
                </a:lnTo>
                <a:lnTo>
                  <a:pt x="1565998" y="1586484"/>
                </a:lnTo>
                <a:lnTo>
                  <a:pt x="1616798" y="1561084"/>
                </a:lnTo>
                <a:lnTo>
                  <a:pt x="1642198" y="1548384"/>
                </a:lnTo>
                <a:lnTo>
                  <a:pt x="1616798" y="1535684"/>
                </a:lnTo>
                <a:lnTo>
                  <a:pt x="1565998" y="1510284"/>
                </a:lnTo>
                <a:lnTo>
                  <a:pt x="1565998" y="1535684"/>
                </a:lnTo>
                <a:lnTo>
                  <a:pt x="1105547" y="1535684"/>
                </a:lnTo>
                <a:lnTo>
                  <a:pt x="1368348" y="1107122"/>
                </a:lnTo>
                <a:lnTo>
                  <a:pt x="1590433" y="1480807"/>
                </a:lnTo>
                <a:lnTo>
                  <a:pt x="1580299" y="1484503"/>
                </a:lnTo>
                <a:lnTo>
                  <a:pt x="1584629" y="1488605"/>
                </a:lnTo>
                <a:lnTo>
                  <a:pt x="1570520" y="1496987"/>
                </a:lnTo>
                <a:lnTo>
                  <a:pt x="1642148" y="1542999"/>
                </a:lnTo>
                <a:lnTo>
                  <a:pt x="1648510" y="1487728"/>
                </a:lnTo>
                <a:lnTo>
                  <a:pt x="1651876" y="1458391"/>
                </a:lnTo>
                <a:lnTo>
                  <a:pt x="1636445" y="1464030"/>
                </a:lnTo>
                <a:lnTo>
                  <a:pt x="1636026" y="1458061"/>
                </a:lnTo>
                <a:lnTo>
                  <a:pt x="1626730" y="1463598"/>
                </a:lnTo>
                <a:lnTo>
                  <a:pt x="1583664" y="1345577"/>
                </a:lnTo>
                <a:lnTo>
                  <a:pt x="1583664" y="1419682"/>
                </a:lnTo>
                <a:lnTo>
                  <a:pt x="1383360" y="1082649"/>
                </a:lnTo>
                <a:lnTo>
                  <a:pt x="1431836" y="1003592"/>
                </a:lnTo>
                <a:lnTo>
                  <a:pt x="1583664" y="1419682"/>
                </a:lnTo>
                <a:lnTo>
                  <a:pt x="1583664" y="1345577"/>
                </a:lnTo>
                <a:lnTo>
                  <a:pt x="1448790" y="975944"/>
                </a:lnTo>
                <a:lnTo>
                  <a:pt x="1621917" y="693623"/>
                </a:lnTo>
                <a:lnTo>
                  <a:pt x="1643570" y="706894"/>
                </a:lnTo>
                <a:lnTo>
                  <a:pt x="1646796" y="669518"/>
                </a:lnTo>
                <a:lnTo>
                  <a:pt x="1650923" y="622020"/>
                </a:lnTo>
                <a:lnTo>
                  <a:pt x="1641322" y="628002"/>
                </a:lnTo>
                <a:lnTo>
                  <a:pt x="1623771" y="619213"/>
                </a:lnTo>
                <a:lnTo>
                  <a:pt x="1600263" y="607466"/>
                </a:lnTo>
                <a:lnTo>
                  <a:pt x="1600263" y="680351"/>
                </a:lnTo>
                <a:lnTo>
                  <a:pt x="1437678" y="945476"/>
                </a:lnTo>
                <a:lnTo>
                  <a:pt x="1420723" y="899007"/>
                </a:lnTo>
                <a:lnTo>
                  <a:pt x="1420723" y="973124"/>
                </a:lnTo>
                <a:lnTo>
                  <a:pt x="1368691" y="1057973"/>
                </a:lnTo>
                <a:lnTo>
                  <a:pt x="1353693" y="1032738"/>
                </a:lnTo>
                <a:lnTo>
                  <a:pt x="1353693" y="1082446"/>
                </a:lnTo>
                <a:lnTo>
                  <a:pt x="1144206" y="1424063"/>
                </a:lnTo>
                <a:lnTo>
                  <a:pt x="1303566" y="998093"/>
                </a:lnTo>
                <a:lnTo>
                  <a:pt x="1353693" y="1082446"/>
                </a:lnTo>
                <a:lnTo>
                  <a:pt x="1353693" y="1032738"/>
                </a:lnTo>
                <a:lnTo>
                  <a:pt x="1314983" y="967587"/>
                </a:lnTo>
                <a:lnTo>
                  <a:pt x="1367497" y="827214"/>
                </a:lnTo>
                <a:lnTo>
                  <a:pt x="1420723" y="973124"/>
                </a:lnTo>
                <a:lnTo>
                  <a:pt x="1420723" y="899007"/>
                </a:lnTo>
                <a:lnTo>
                  <a:pt x="1381188" y="790625"/>
                </a:lnTo>
                <a:lnTo>
                  <a:pt x="1435811" y="644613"/>
                </a:lnTo>
                <a:lnTo>
                  <a:pt x="1572971" y="644613"/>
                </a:lnTo>
                <a:lnTo>
                  <a:pt x="1572971" y="670013"/>
                </a:lnTo>
                <a:lnTo>
                  <a:pt x="1578711" y="667143"/>
                </a:lnTo>
                <a:lnTo>
                  <a:pt x="1600263" y="680351"/>
                </a:lnTo>
                <a:lnTo>
                  <a:pt x="1600263" y="607466"/>
                </a:lnTo>
                <a:lnTo>
                  <a:pt x="1574596" y="594639"/>
                </a:lnTo>
                <a:lnTo>
                  <a:pt x="1650923" y="622020"/>
                </a:lnTo>
                <a:lnTo>
                  <a:pt x="1639468" y="584873"/>
                </a:lnTo>
                <a:lnTo>
                  <a:pt x="1625841" y="540600"/>
                </a:lnTo>
                <a:lnTo>
                  <a:pt x="1607464" y="558152"/>
                </a:lnTo>
                <a:lnTo>
                  <a:pt x="1589100" y="538937"/>
                </a:lnTo>
                <a:lnTo>
                  <a:pt x="1589100" y="575703"/>
                </a:lnTo>
                <a:lnTo>
                  <a:pt x="1570736" y="593242"/>
                </a:lnTo>
                <a:lnTo>
                  <a:pt x="1572971" y="594055"/>
                </a:lnTo>
                <a:lnTo>
                  <a:pt x="1572971" y="619213"/>
                </a:lnTo>
                <a:lnTo>
                  <a:pt x="1445310" y="619213"/>
                </a:lnTo>
                <a:lnTo>
                  <a:pt x="1497469" y="479793"/>
                </a:lnTo>
                <a:lnTo>
                  <a:pt x="1589100" y="575703"/>
                </a:lnTo>
                <a:lnTo>
                  <a:pt x="1589100" y="538937"/>
                </a:lnTo>
                <a:lnTo>
                  <a:pt x="1507350" y="453377"/>
                </a:lnTo>
                <a:lnTo>
                  <a:pt x="1634350" y="113919"/>
                </a:lnTo>
                <a:lnTo>
                  <a:pt x="1658150" y="122809"/>
                </a:lnTo>
                <a:close/>
              </a:path>
              <a:path w="2670810" h="1594485">
                <a:moveTo>
                  <a:pt x="2670556" y="130581"/>
                </a:moveTo>
                <a:lnTo>
                  <a:pt x="2667406" y="100888"/>
                </a:lnTo>
                <a:lnTo>
                  <a:pt x="2661577" y="45859"/>
                </a:lnTo>
                <a:lnTo>
                  <a:pt x="2636177" y="33159"/>
                </a:lnTo>
                <a:lnTo>
                  <a:pt x="2622550" y="26352"/>
                </a:lnTo>
                <a:lnTo>
                  <a:pt x="2622550" y="113906"/>
                </a:lnTo>
                <a:lnTo>
                  <a:pt x="2500274" y="440740"/>
                </a:lnTo>
                <a:lnTo>
                  <a:pt x="2490393" y="430403"/>
                </a:lnTo>
                <a:lnTo>
                  <a:pt x="2490393" y="467169"/>
                </a:lnTo>
                <a:lnTo>
                  <a:pt x="2430602" y="626973"/>
                </a:lnTo>
                <a:lnTo>
                  <a:pt x="2421102" y="626973"/>
                </a:lnTo>
                <a:lnTo>
                  <a:pt x="2421102" y="652373"/>
                </a:lnTo>
                <a:lnTo>
                  <a:pt x="2380196" y="761707"/>
                </a:lnTo>
                <a:lnTo>
                  <a:pt x="2366518" y="724217"/>
                </a:lnTo>
                <a:lnTo>
                  <a:pt x="2366518" y="798296"/>
                </a:lnTo>
                <a:lnTo>
                  <a:pt x="2310752" y="947343"/>
                </a:lnTo>
                <a:lnTo>
                  <a:pt x="2135467" y="652373"/>
                </a:lnTo>
                <a:lnTo>
                  <a:pt x="2313279" y="652373"/>
                </a:lnTo>
                <a:lnTo>
                  <a:pt x="2366518" y="798296"/>
                </a:lnTo>
                <a:lnTo>
                  <a:pt x="2366518" y="724217"/>
                </a:lnTo>
                <a:lnTo>
                  <a:pt x="2340318" y="652373"/>
                </a:lnTo>
                <a:lnTo>
                  <a:pt x="2421102" y="652373"/>
                </a:lnTo>
                <a:lnTo>
                  <a:pt x="2421102" y="626973"/>
                </a:lnTo>
                <a:lnTo>
                  <a:pt x="2331047" y="626973"/>
                </a:lnTo>
                <a:lnTo>
                  <a:pt x="2304008" y="552869"/>
                </a:lnTo>
                <a:lnTo>
                  <a:pt x="2304008" y="626973"/>
                </a:lnTo>
                <a:lnTo>
                  <a:pt x="2127440" y="626973"/>
                </a:lnTo>
                <a:lnTo>
                  <a:pt x="2254986" y="492620"/>
                </a:lnTo>
                <a:lnTo>
                  <a:pt x="2304008" y="626973"/>
                </a:lnTo>
                <a:lnTo>
                  <a:pt x="2304008" y="552869"/>
                </a:lnTo>
                <a:lnTo>
                  <a:pt x="2274519" y="472033"/>
                </a:lnTo>
                <a:lnTo>
                  <a:pt x="2384437" y="356247"/>
                </a:lnTo>
                <a:lnTo>
                  <a:pt x="2490393" y="467169"/>
                </a:lnTo>
                <a:lnTo>
                  <a:pt x="2490393" y="430403"/>
                </a:lnTo>
                <a:lnTo>
                  <a:pt x="2401951" y="337807"/>
                </a:lnTo>
                <a:lnTo>
                  <a:pt x="2617495" y="110744"/>
                </a:lnTo>
                <a:lnTo>
                  <a:pt x="2620353" y="111810"/>
                </a:lnTo>
                <a:lnTo>
                  <a:pt x="2622550" y="113906"/>
                </a:lnTo>
                <a:lnTo>
                  <a:pt x="2622550" y="26352"/>
                </a:lnTo>
                <a:lnTo>
                  <a:pt x="2599893" y="15024"/>
                </a:lnTo>
                <a:lnTo>
                  <a:pt x="2599893" y="92392"/>
                </a:lnTo>
                <a:lnTo>
                  <a:pt x="2384387" y="319417"/>
                </a:lnTo>
                <a:lnTo>
                  <a:pt x="2366873" y="301091"/>
                </a:lnTo>
                <a:lnTo>
                  <a:pt x="2366873" y="337858"/>
                </a:lnTo>
                <a:lnTo>
                  <a:pt x="2264803" y="445389"/>
                </a:lnTo>
                <a:lnTo>
                  <a:pt x="2138235" y="98513"/>
                </a:lnTo>
                <a:lnTo>
                  <a:pt x="2366873" y="337858"/>
                </a:lnTo>
                <a:lnTo>
                  <a:pt x="2366873" y="301091"/>
                </a:lnTo>
                <a:lnTo>
                  <a:pt x="2135213" y="58559"/>
                </a:lnTo>
                <a:lnTo>
                  <a:pt x="2585377" y="58559"/>
                </a:lnTo>
                <a:lnTo>
                  <a:pt x="2585377" y="73482"/>
                </a:lnTo>
                <a:lnTo>
                  <a:pt x="2581478" y="74891"/>
                </a:lnTo>
                <a:lnTo>
                  <a:pt x="2585377" y="78600"/>
                </a:lnTo>
                <a:lnTo>
                  <a:pt x="2585377" y="83959"/>
                </a:lnTo>
                <a:lnTo>
                  <a:pt x="2589072" y="82118"/>
                </a:lnTo>
                <a:lnTo>
                  <a:pt x="2599893" y="92392"/>
                </a:lnTo>
                <a:lnTo>
                  <a:pt x="2599893" y="15024"/>
                </a:lnTo>
                <a:lnTo>
                  <a:pt x="2585377" y="7759"/>
                </a:lnTo>
                <a:lnTo>
                  <a:pt x="2585377" y="33159"/>
                </a:lnTo>
                <a:lnTo>
                  <a:pt x="2105520" y="33159"/>
                </a:lnTo>
                <a:lnTo>
                  <a:pt x="2105520" y="45859"/>
                </a:lnTo>
                <a:lnTo>
                  <a:pt x="2093582" y="50215"/>
                </a:lnTo>
                <a:lnTo>
                  <a:pt x="2245271" y="465975"/>
                </a:lnTo>
                <a:lnTo>
                  <a:pt x="2098065" y="621042"/>
                </a:lnTo>
                <a:lnTo>
                  <a:pt x="2105520" y="628129"/>
                </a:lnTo>
                <a:lnTo>
                  <a:pt x="2105520" y="630834"/>
                </a:lnTo>
                <a:lnTo>
                  <a:pt x="2096363" y="636270"/>
                </a:lnTo>
                <a:lnTo>
                  <a:pt x="2105520" y="651687"/>
                </a:lnTo>
                <a:lnTo>
                  <a:pt x="2105520" y="652373"/>
                </a:lnTo>
                <a:lnTo>
                  <a:pt x="2105926" y="652373"/>
                </a:lnTo>
                <a:lnTo>
                  <a:pt x="2299335" y="977861"/>
                </a:lnTo>
                <a:lnTo>
                  <a:pt x="2086660" y="1546352"/>
                </a:lnTo>
                <a:lnTo>
                  <a:pt x="2098548" y="1550797"/>
                </a:lnTo>
                <a:lnTo>
                  <a:pt x="2098548" y="1568843"/>
                </a:lnTo>
                <a:lnTo>
                  <a:pt x="2578404" y="1568856"/>
                </a:lnTo>
                <a:lnTo>
                  <a:pt x="2578404" y="1594256"/>
                </a:lnTo>
                <a:lnTo>
                  <a:pt x="2629204" y="1568856"/>
                </a:lnTo>
                <a:lnTo>
                  <a:pt x="2654604" y="1556156"/>
                </a:lnTo>
                <a:lnTo>
                  <a:pt x="2578404" y="1518056"/>
                </a:lnTo>
                <a:lnTo>
                  <a:pt x="2578404" y="1543456"/>
                </a:lnTo>
                <a:lnTo>
                  <a:pt x="2117953" y="1543456"/>
                </a:lnTo>
                <a:lnTo>
                  <a:pt x="2380754" y="1114894"/>
                </a:lnTo>
                <a:lnTo>
                  <a:pt x="2602839" y="1488579"/>
                </a:lnTo>
                <a:lnTo>
                  <a:pt x="2592692" y="1492275"/>
                </a:lnTo>
                <a:lnTo>
                  <a:pt x="2597023" y="1496377"/>
                </a:lnTo>
                <a:lnTo>
                  <a:pt x="2582926" y="1504759"/>
                </a:lnTo>
                <a:lnTo>
                  <a:pt x="2654604" y="1550797"/>
                </a:lnTo>
                <a:lnTo>
                  <a:pt x="2660916" y="1495501"/>
                </a:lnTo>
                <a:lnTo>
                  <a:pt x="2664282" y="1466151"/>
                </a:lnTo>
                <a:lnTo>
                  <a:pt x="2648851" y="1471790"/>
                </a:lnTo>
                <a:lnTo>
                  <a:pt x="2648432" y="1465821"/>
                </a:lnTo>
                <a:lnTo>
                  <a:pt x="2639136" y="1471358"/>
                </a:lnTo>
                <a:lnTo>
                  <a:pt x="2596096" y="1353413"/>
                </a:lnTo>
                <a:lnTo>
                  <a:pt x="2596096" y="1427505"/>
                </a:lnTo>
                <a:lnTo>
                  <a:pt x="2395766" y="1090422"/>
                </a:lnTo>
                <a:lnTo>
                  <a:pt x="2444242" y="1011351"/>
                </a:lnTo>
                <a:lnTo>
                  <a:pt x="2596096" y="1427505"/>
                </a:lnTo>
                <a:lnTo>
                  <a:pt x="2596096" y="1353413"/>
                </a:lnTo>
                <a:lnTo>
                  <a:pt x="2461196" y="983716"/>
                </a:lnTo>
                <a:lnTo>
                  <a:pt x="2634323" y="701395"/>
                </a:lnTo>
                <a:lnTo>
                  <a:pt x="2655976" y="714667"/>
                </a:lnTo>
                <a:lnTo>
                  <a:pt x="2659215" y="677278"/>
                </a:lnTo>
                <a:lnTo>
                  <a:pt x="2663329" y="629793"/>
                </a:lnTo>
                <a:lnTo>
                  <a:pt x="2653741" y="635762"/>
                </a:lnTo>
                <a:lnTo>
                  <a:pt x="2636177" y="626973"/>
                </a:lnTo>
                <a:lnTo>
                  <a:pt x="2612669" y="615226"/>
                </a:lnTo>
                <a:lnTo>
                  <a:pt x="2612669" y="688111"/>
                </a:lnTo>
                <a:lnTo>
                  <a:pt x="2450071" y="953249"/>
                </a:lnTo>
                <a:lnTo>
                  <a:pt x="2433129" y="906818"/>
                </a:lnTo>
                <a:lnTo>
                  <a:pt x="2433129" y="980884"/>
                </a:lnTo>
                <a:lnTo>
                  <a:pt x="2381097" y="1065745"/>
                </a:lnTo>
                <a:lnTo>
                  <a:pt x="2366086" y="1040485"/>
                </a:lnTo>
                <a:lnTo>
                  <a:pt x="2366086" y="1090206"/>
                </a:lnTo>
                <a:lnTo>
                  <a:pt x="2156612" y="1431810"/>
                </a:lnTo>
                <a:lnTo>
                  <a:pt x="2315972" y="1005852"/>
                </a:lnTo>
                <a:lnTo>
                  <a:pt x="2366086" y="1090206"/>
                </a:lnTo>
                <a:lnTo>
                  <a:pt x="2366086" y="1040485"/>
                </a:lnTo>
                <a:lnTo>
                  <a:pt x="2327389" y="975347"/>
                </a:lnTo>
                <a:lnTo>
                  <a:pt x="2379903" y="834986"/>
                </a:lnTo>
                <a:lnTo>
                  <a:pt x="2433129" y="980884"/>
                </a:lnTo>
                <a:lnTo>
                  <a:pt x="2433129" y="906818"/>
                </a:lnTo>
                <a:lnTo>
                  <a:pt x="2393581" y="798398"/>
                </a:lnTo>
                <a:lnTo>
                  <a:pt x="2448217" y="652373"/>
                </a:lnTo>
                <a:lnTo>
                  <a:pt x="2585377" y="652373"/>
                </a:lnTo>
                <a:lnTo>
                  <a:pt x="2585377" y="677773"/>
                </a:lnTo>
                <a:lnTo>
                  <a:pt x="2591117" y="674903"/>
                </a:lnTo>
                <a:lnTo>
                  <a:pt x="2612669" y="688111"/>
                </a:lnTo>
                <a:lnTo>
                  <a:pt x="2612669" y="615226"/>
                </a:lnTo>
                <a:lnTo>
                  <a:pt x="2587015" y="602399"/>
                </a:lnTo>
                <a:lnTo>
                  <a:pt x="2663329" y="629793"/>
                </a:lnTo>
                <a:lnTo>
                  <a:pt x="2651874" y="592645"/>
                </a:lnTo>
                <a:lnTo>
                  <a:pt x="2638247" y="548373"/>
                </a:lnTo>
                <a:lnTo>
                  <a:pt x="2619870" y="565924"/>
                </a:lnTo>
                <a:lnTo>
                  <a:pt x="2601506" y="546709"/>
                </a:lnTo>
                <a:lnTo>
                  <a:pt x="2601506" y="583463"/>
                </a:lnTo>
                <a:lnTo>
                  <a:pt x="2583142" y="601002"/>
                </a:lnTo>
                <a:lnTo>
                  <a:pt x="2585377" y="601814"/>
                </a:lnTo>
                <a:lnTo>
                  <a:pt x="2585377" y="626973"/>
                </a:lnTo>
                <a:lnTo>
                  <a:pt x="2457716" y="626973"/>
                </a:lnTo>
                <a:lnTo>
                  <a:pt x="2509875" y="487565"/>
                </a:lnTo>
                <a:lnTo>
                  <a:pt x="2601506" y="583463"/>
                </a:lnTo>
                <a:lnTo>
                  <a:pt x="2601506" y="546709"/>
                </a:lnTo>
                <a:lnTo>
                  <a:pt x="2519756" y="461137"/>
                </a:lnTo>
                <a:lnTo>
                  <a:pt x="2646756" y="121678"/>
                </a:lnTo>
                <a:lnTo>
                  <a:pt x="2670556" y="130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C0C2B27-0BD7-4F18-9A81-B0A7AF63671B}"/>
              </a:ext>
            </a:extLst>
          </p:cNvPr>
          <p:cNvGrpSpPr/>
          <p:nvPr/>
        </p:nvGrpSpPr>
        <p:grpSpPr>
          <a:xfrm>
            <a:off x="1290139" y="4090326"/>
            <a:ext cx="2979317" cy="1262800"/>
            <a:chOff x="1290139" y="4090326"/>
            <a:chExt cx="2979317" cy="1262800"/>
          </a:xfrm>
        </p:grpSpPr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7D4860A1-2882-4286-9E06-26E5C71B8506}"/>
                </a:ext>
              </a:extLst>
            </p:cNvPr>
            <p:cNvSpPr/>
            <p:nvPr/>
          </p:nvSpPr>
          <p:spPr>
            <a:xfrm>
              <a:off x="1290139" y="4090326"/>
              <a:ext cx="2979317" cy="1161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0156408-1171-4607-BCB8-E2AC65913D3E}"/>
                </a:ext>
              </a:extLst>
            </p:cNvPr>
            <p:cNvGrpSpPr/>
            <p:nvPr/>
          </p:nvGrpSpPr>
          <p:grpSpPr>
            <a:xfrm>
              <a:off x="1347251" y="4132723"/>
              <a:ext cx="2860533" cy="1220403"/>
              <a:chOff x="1347251" y="4132723"/>
              <a:chExt cx="2860533" cy="1220403"/>
            </a:xfrm>
          </p:grpSpPr>
          <p:sp>
            <p:nvSpPr>
              <p:cNvPr id="58" name="object 54">
                <a:extLst>
                  <a:ext uri="{FF2B5EF4-FFF2-40B4-BE49-F238E27FC236}">
                    <a16:creationId xmlns:a16="http://schemas.microsoft.com/office/drawing/2014/main" id="{EAA5E090-4312-4FD3-A738-5C7FE923509E}"/>
                  </a:ext>
                </a:extLst>
              </p:cNvPr>
              <p:cNvSpPr/>
              <p:nvPr/>
            </p:nvSpPr>
            <p:spPr>
              <a:xfrm>
                <a:off x="1347251" y="4442515"/>
                <a:ext cx="1910062" cy="910611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09784B89-AF8C-4B5E-95B9-B4DF182ED38C}"/>
                  </a:ext>
                </a:extLst>
              </p:cNvPr>
              <p:cNvGrpSpPr/>
              <p:nvPr/>
            </p:nvGrpSpPr>
            <p:grpSpPr>
              <a:xfrm>
                <a:off x="1350146" y="4132723"/>
                <a:ext cx="2857638" cy="1037221"/>
                <a:chOff x="1350146" y="4132723"/>
                <a:chExt cx="2857638" cy="1037221"/>
              </a:xfrm>
            </p:grpSpPr>
            <p:sp>
              <p:nvSpPr>
                <p:cNvPr id="59" name="object 55">
                  <a:extLst>
                    <a:ext uri="{FF2B5EF4-FFF2-40B4-BE49-F238E27FC236}">
                      <a16:creationId xmlns:a16="http://schemas.microsoft.com/office/drawing/2014/main" id="{C758F217-446C-434A-9A16-7C16A4F7ECA3}"/>
                    </a:ext>
                  </a:extLst>
                </p:cNvPr>
                <p:cNvSpPr/>
                <p:nvPr/>
              </p:nvSpPr>
              <p:spPr>
                <a:xfrm>
                  <a:off x="1350146" y="4132723"/>
                  <a:ext cx="2857638" cy="1037221"/>
                </a:xfrm>
                <a:prstGeom prst="rect">
                  <a:avLst/>
                </a:prstGeom>
                <a:blipFill>
                  <a:blip r:embed="rId1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object 56">
                  <a:extLst>
                    <a:ext uri="{FF2B5EF4-FFF2-40B4-BE49-F238E27FC236}">
                      <a16:creationId xmlns:a16="http://schemas.microsoft.com/office/drawing/2014/main" id="{AA542BE7-8450-4DC9-8F5F-C2639D8DF875}"/>
                    </a:ext>
                  </a:extLst>
                </p:cNvPr>
                <p:cNvSpPr txBox="1"/>
                <p:nvPr/>
              </p:nvSpPr>
              <p:spPr>
                <a:xfrm>
                  <a:off x="1540214" y="4530825"/>
                  <a:ext cx="1468771" cy="588301"/>
                </a:xfrm>
                <a:prstGeom prst="rect">
                  <a:avLst/>
                </a:prstGeom>
              </p:spPr>
              <p:txBody>
                <a:bodyPr vert="horz" wrap="square" lIns="0" tIns="28575" rIns="0" bIns="0" rtlCol="0">
                  <a:spAutoFit/>
                </a:bodyPr>
                <a:lstStyle/>
                <a:p>
                  <a:pPr marL="259715" marR="5080" indent="-247650">
                    <a:lnSpc>
                      <a:spcPts val="2090"/>
                    </a:lnSpc>
                    <a:spcBef>
                      <a:spcPts val="225"/>
                    </a:spcBef>
                  </a:pPr>
                  <a:r>
                    <a:rPr sz="180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The </a:t>
                  </a:r>
                  <a:r>
                    <a:rPr sz="1800" spc="-1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most</a:t>
                  </a:r>
                  <a:r>
                    <a:rPr sz="1800" spc="-60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 </a:t>
                  </a:r>
                  <a:r>
                    <a:rPr sz="1800" spc="-5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basic  classifiers</a:t>
                  </a:r>
                  <a:endParaRPr sz="1800" dirty="0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C30C6E0-39D8-4E97-AEDD-2198CA07DA80}"/>
              </a:ext>
            </a:extLst>
          </p:cNvPr>
          <p:cNvGrpSpPr/>
          <p:nvPr/>
        </p:nvGrpSpPr>
        <p:grpSpPr>
          <a:xfrm>
            <a:off x="3320772" y="4153782"/>
            <a:ext cx="2703279" cy="1192996"/>
            <a:chOff x="3320772" y="4153782"/>
            <a:chExt cx="2703279" cy="1192996"/>
          </a:xfrm>
        </p:grpSpPr>
        <p:grpSp>
          <p:nvGrpSpPr>
            <p:cNvPr id="61" name="object 57">
              <a:extLst>
                <a:ext uri="{FF2B5EF4-FFF2-40B4-BE49-F238E27FC236}">
                  <a16:creationId xmlns:a16="http://schemas.microsoft.com/office/drawing/2014/main" id="{A9EC1F93-50E9-4956-815C-A55E48D5FC16}"/>
                </a:ext>
              </a:extLst>
            </p:cNvPr>
            <p:cNvGrpSpPr/>
            <p:nvPr/>
          </p:nvGrpSpPr>
          <p:grpSpPr>
            <a:xfrm>
              <a:off x="3320772" y="4153782"/>
              <a:ext cx="2703279" cy="1192996"/>
              <a:chOff x="3422903" y="4059935"/>
              <a:chExt cx="2596896" cy="1146048"/>
            </a:xfrm>
          </p:grpSpPr>
          <p:sp>
            <p:nvSpPr>
              <p:cNvPr id="62" name="object 58">
                <a:extLst>
                  <a:ext uri="{FF2B5EF4-FFF2-40B4-BE49-F238E27FC236}">
                    <a16:creationId xmlns:a16="http://schemas.microsoft.com/office/drawing/2014/main" id="{F158A6F1-E577-4A4D-8713-966A618D7671}"/>
                  </a:ext>
                </a:extLst>
              </p:cNvPr>
              <p:cNvSpPr/>
              <p:nvPr/>
            </p:nvSpPr>
            <p:spPr>
              <a:xfrm>
                <a:off x="3422903" y="4059935"/>
                <a:ext cx="2545079" cy="1066800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3" name="object 59">
                <a:extLst>
                  <a:ext uri="{FF2B5EF4-FFF2-40B4-BE49-F238E27FC236}">
                    <a16:creationId xmlns:a16="http://schemas.microsoft.com/office/drawing/2014/main" id="{1D79EEEC-1EB9-43A5-81CF-8D04B8479499}"/>
                  </a:ext>
                </a:extLst>
              </p:cNvPr>
              <p:cNvSpPr/>
              <p:nvPr/>
            </p:nvSpPr>
            <p:spPr>
              <a:xfrm>
                <a:off x="3422903" y="4334255"/>
                <a:ext cx="2596896" cy="871728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object 60">
                <a:extLst>
                  <a:ext uri="{FF2B5EF4-FFF2-40B4-BE49-F238E27FC236}">
                    <a16:creationId xmlns:a16="http://schemas.microsoft.com/office/drawing/2014/main" id="{C9A62A5A-02C0-41BE-B339-A305AF2F44D4}"/>
                  </a:ext>
                </a:extLst>
              </p:cNvPr>
              <p:cNvSpPr/>
              <p:nvPr/>
            </p:nvSpPr>
            <p:spPr>
              <a:xfrm>
                <a:off x="3490903" y="4097150"/>
                <a:ext cx="2429408" cy="951699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18CA5416-E057-4777-88E7-8A89C074E1FB}"/>
                </a:ext>
              </a:extLst>
            </p:cNvPr>
            <p:cNvSpPr txBox="1"/>
            <p:nvPr/>
          </p:nvSpPr>
          <p:spPr>
            <a:xfrm>
              <a:off x="3488669" y="4527652"/>
              <a:ext cx="2312223" cy="588301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282575" marR="30480" indent="-245110">
                <a:lnSpc>
                  <a:spcPts val="2090"/>
                </a:lnSpc>
                <a:spcBef>
                  <a:spcPts val="225"/>
                </a:spcBef>
              </a:pP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Use 1</a:t>
              </a:r>
              <a:r>
                <a:rPr sz="1800" spc="-7" baseline="23148" dirty="0">
                  <a:solidFill>
                    <a:srgbClr val="FFFFFF"/>
                  </a:solidFill>
                  <a:cs typeface="+mn-ea"/>
                  <a:sym typeface="+mn-lt"/>
                </a:rPr>
                <a:t>st </a:t>
              </a:r>
              <a:r>
                <a:rPr sz="1800" spc="-15" dirty="0">
                  <a:solidFill>
                    <a:srgbClr val="FFFFFF"/>
                  </a:solidFill>
                  <a:cs typeface="+mn-ea"/>
                  <a:sym typeface="+mn-lt"/>
                </a:rPr>
                <a:t>layer </a:t>
              </a:r>
              <a:r>
                <a:rPr sz="1800" dirty="0">
                  <a:solidFill>
                    <a:srgbClr val="FFFFFF"/>
                  </a:solidFill>
                  <a:cs typeface="+mn-ea"/>
                  <a:sym typeface="+mn-lt"/>
                </a:rPr>
                <a:t>as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module  </a:t>
              </a:r>
              <a:r>
                <a:rPr sz="1800" spc="-15" dirty="0">
                  <a:solidFill>
                    <a:srgbClr val="FFFFFF"/>
                  </a:solidFill>
                  <a:cs typeface="+mn-ea"/>
                  <a:sym typeface="+mn-lt"/>
                </a:rPr>
                <a:t>to </a:t>
              </a:r>
              <a:r>
                <a:rPr sz="1800" dirty="0">
                  <a:solidFill>
                    <a:srgbClr val="FFFFFF"/>
                  </a:solidFill>
                  <a:cs typeface="+mn-ea"/>
                  <a:sym typeface="+mn-lt"/>
                </a:rPr>
                <a:t>build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classifiers</a:t>
              </a:r>
              <a:endParaRPr sz="1800" dirty="0">
                <a:cs typeface="+mn-ea"/>
                <a:sym typeface="+mn-lt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7CAA4D7-7ED9-414F-A1F1-025D4209EF94}"/>
              </a:ext>
            </a:extLst>
          </p:cNvPr>
          <p:cNvGrpSpPr/>
          <p:nvPr/>
        </p:nvGrpSpPr>
        <p:grpSpPr>
          <a:xfrm>
            <a:off x="5992321" y="4096671"/>
            <a:ext cx="1992954" cy="1263196"/>
            <a:chOff x="5992321" y="4096671"/>
            <a:chExt cx="1992954" cy="1263196"/>
          </a:xfrm>
        </p:grpSpPr>
        <p:grpSp>
          <p:nvGrpSpPr>
            <p:cNvPr id="66" name="object 62">
              <a:extLst>
                <a:ext uri="{FF2B5EF4-FFF2-40B4-BE49-F238E27FC236}">
                  <a16:creationId xmlns:a16="http://schemas.microsoft.com/office/drawing/2014/main" id="{1A085386-93CB-4380-9C17-B58CAFB456D5}"/>
                </a:ext>
              </a:extLst>
            </p:cNvPr>
            <p:cNvGrpSpPr/>
            <p:nvPr/>
          </p:nvGrpSpPr>
          <p:grpSpPr>
            <a:xfrm>
              <a:off x="5992321" y="4096671"/>
              <a:ext cx="1992954" cy="1263196"/>
              <a:chOff x="5989320" y="4005071"/>
              <a:chExt cx="1914525" cy="1213485"/>
            </a:xfrm>
          </p:grpSpPr>
          <p:sp>
            <p:nvSpPr>
              <p:cNvPr id="67" name="object 63">
                <a:extLst>
                  <a:ext uri="{FF2B5EF4-FFF2-40B4-BE49-F238E27FC236}">
                    <a16:creationId xmlns:a16="http://schemas.microsoft.com/office/drawing/2014/main" id="{21842EEA-4861-4DD1-98D4-8693A49AC47F}"/>
                  </a:ext>
                </a:extLst>
              </p:cNvPr>
              <p:cNvSpPr/>
              <p:nvPr/>
            </p:nvSpPr>
            <p:spPr>
              <a:xfrm>
                <a:off x="5989320" y="4005071"/>
                <a:ext cx="1892807" cy="111556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8" name="object 64">
                <a:extLst>
                  <a:ext uri="{FF2B5EF4-FFF2-40B4-BE49-F238E27FC236}">
                    <a16:creationId xmlns:a16="http://schemas.microsoft.com/office/drawing/2014/main" id="{5EB07BA4-79E4-4D39-9860-513192B18FC8}"/>
                  </a:ext>
                </a:extLst>
              </p:cNvPr>
              <p:cNvSpPr/>
              <p:nvPr/>
            </p:nvSpPr>
            <p:spPr>
              <a:xfrm>
                <a:off x="6022848" y="4343399"/>
                <a:ext cx="1880616" cy="874776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9" name="object 65">
                <a:extLst>
                  <a:ext uri="{FF2B5EF4-FFF2-40B4-BE49-F238E27FC236}">
                    <a16:creationId xmlns:a16="http://schemas.microsoft.com/office/drawing/2014/main" id="{07C9BD28-6B59-453E-8348-6766808A4F74}"/>
                  </a:ext>
                </a:extLst>
              </p:cNvPr>
              <p:cNvSpPr/>
              <p:nvPr/>
            </p:nvSpPr>
            <p:spPr>
              <a:xfrm>
                <a:off x="6049226" y="4044670"/>
                <a:ext cx="1775523" cy="997356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7512A3-4873-4C84-A246-6AF09743ABE1}"/>
                </a:ext>
              </a:extLst>
            </p:cNvPr>
            <p:cNvSpPr txBox="1"/>
            <p:nvPr/>
          </p:nvSpPr>
          <p:spPr>
            <a:xfrm>
              <a:off x="6194221" y="4537170"/>
              <a:ext cx="1569906" cy="588301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214629" marR="30480" indent="-177165">
                <a:lnSpc>
                  <a:spcPts val="2090"/>
                </a:lnSpc>
                <a:spcBef>
                  <a:spcPts val="225"/>
                </a:spcBef>
              </a:pP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Use 2</a:t>
              </a:r>
              <a:r>
                <a:rPr sz="1800" spc="-7" baseline="23148" dirty="0">
                  <a:solidFill>
                    <a:srgbClr val="FFFFFF"/>
                  </a:solidFill>
                  <a:cs typeface="+mn-ea"/>
                  <a:sym typeface="+mn-lt"/>
                </a:rPr>
                <a:t>nd </a:t>
              </a:r>
              <a:r>
                <a:rPr sz="1800" spc="-15" dirty="0">
                  <a:solidFill>
                    <a:srgbClr val="FFFFFF"/>
                  </a:solidFill>
                  <a:cs typeface="+mn-ea"/>
                  <a:sym typeface="+mn-lt"/>
                </a:rPr>
                <a:t>layer </a:t>
              </a:r>
              <a:r>
                <a:rPr sz="1800" dirty="0">
                  <a:solidFill>
                    <a:srgbClr val="FFFFFF"/>
                  </a:solidFill>
                  <a:cs typeface="+mn-ea"/>
                  <a:sym typeface="+mn-lt"/>
                </a:rPr>
                <a:t>as 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module</a:t>
              </a:r>
              <a:r>
                <a:rPr sz="1800" spc="-1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……</a:t>
              </a:r>
              <a:endParaRPr sz="1800" dirty="0">
                <a:cs typeface="+mn-ea"/>
                <a:sym typeface="+mn-lt"/>
              </a:endParaRPr>
            </a:p>
          </p:txBody>
        </p:sp>
      </p:grpSp>
      <p:grpSp>
        <p:nvGrpSpPr>
          <p:cNvPr id="71" name="object 67">
            <a:extLst>
              <a:ext uri="{FF2B5EF4-FFF2-40B4-BE49-F238E27FC236}">
                <a16:creationId xmlns:a16="http://schemas.microsoft.com/office/drawing/2014/main" id="{96CFB415-1E94-44B5-B219-6EFE4DE29FE7}"/>
              </a:ext>
            </a:extLst>
          </p:cNvPr>
          <p:cNvGrpSpPr/>
          <p:nvPr/>
        </p:nvGrpSpPr>
        <p:grpSpPr>
          <a:xfrm>
            <a:off x="1204473" y="2216156"/>
            <a:ext cx="5845337" cy="2125156"/>
            <a:chOff x="1389888" y="2198560"/>
            <a:chExt cx="5615305" cy="2041525"/>
          </a:xfrm>
        </p:grpSpPr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B4E63606-D190-485F-9453-A0471A2A998D}"/>
                </a:ext>
              </a:extLst>
            </p:cNvPr>
            <p:cNvSpPr/>
            <p:nvPr/>
          </p:nvSpPr>
          <p:spPr>
            <a:xfrm>
              <a:off x="4374400" y="2371600"/>
              <a:ext cx="333435" cy="3334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3" name="object 69">
              <a:extLst>
                <a:ext uri="{FF2B5EF4-FFF2-40B4-BE49-F238E27FC236}">
                  <a16:creationId xmlns:a16="http://schemas.microsoft.com/office/drawing/2014/main" id="{59A1F62B-9305-4C4C-A50C-38E4A16641D2}"/>
                </a:ext>
              </a:extLst>
            </p:cNvPr>
            <p:cNvSpPr/>
            <p:nvPr/>
          </p:nvSpPr>
          <p:spPr>
            <a:xfrm>
              <a:off x="4386300" y="2934068"/>
              <a:ext cx="332524" cy="3325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A686D07F-AA27-4143-B893-1847DF03DBD8}"/>
                </a:ext>
              </a:extLst>
            </p:cNvPr>
            <p:cNvSpPr/>
            <p:nvPr/>
          </p:nvSpPr>
          <p:spPr>
            <a:xfrm>
              <a:off x="4384827" y="3842843"/>
              <a:ext cx="345046" cy="3395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5" name="object 71">
              <a:extLst>
                <a:ext uri="{FF2B5EF4-FFF2-40B4-BE49-F238E27FC236}">
                  <a16:creationId xmlns:a16="http://schemas.microsoft.com/office/drawing/2014/main" id="{9BFEDD8E-B352-4E0F-9E43-82A3151EFE8C}"/>
                </a:ext>
              </a:extLst>
            </p:cNvPr>
            <p:cNvSpPr/>
            <p:nvPr/>
          </p:nvSpPr>
          <p:spPr>
            <a:xfrm>
              <a:off x="5378196" y="2270315"/>
              <a:ext cx="449668" cy="4496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6" name="object 72">
              <a:extLst>
                <a:ext uri="{FF2B5EF4-FFF2-40B4-BE49-F238E27FC236}">
                  <a16:creationId xmlns:a16="http://schemas.microsoft.com/office/drawing/2014/main" id="{FDD39CC7-1916-499D-BDAA-DF31589E9410}"/>
                </a:ext>
              </a:extLst>
            </p:cNvPr>
            <p:cNvSpPr/>
            <p:nvPr/>
          </p:nvSpPr>
          <p:spPr>
            <a:xfrm>
              <a:off x="5371681" y="3750818"/>
              <a:ext cx="462699" cy="48864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7" name="object 73">
              <a:extLst>
                <a:ext uri="{FF2B5EF4-FFF2-40B4-BE49-F238E27FC236}">
                  <a16:creationId xmlns:a16="http://schemas.microsoft.com/office/drawing/2014/main" id="{CBE5C417-18E2-41D7-9855-944086DD26A9}"/>
                </a:ext>
              </a:extLst>
            </p:cNvPr>
            <p:cNvSpPr/>
            <p:nvPr/>
          </p:nvSpPr>
          <p:spPr>
            <a:xfrm>
              <a:off x="5372684" y="2894685"/>
              <a:ext cx="450608" cy="4506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8" name="object 74">
              <a:extLst>
                <a:ext uri="{FF2B5EF4-FFF2-40B4-BE49-F238E27FC236}">
                  <a16:creationId xmlns:a16="http://schemas.microsoft.com/office/drawing/2014/main" id="{B31B779E-C10D-47FB-B61C-FC23FA035B15}"/>
                </a:ext>
              </a:extLst>
            </p:cNvPr>
            <p:cNvSpPr/>
            <p:nvPr/>
          </p:nvSpPr>
          <p:spPr>
            <a:xfrm>
              <a:off x="6411950" y="2198560"/>
              <a:ext cx="592931" cy="57150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9" name="object 75">
              <a:extLst>
                <a:ext uri="{FF2B5EF4-FFF2-40B4-BE49-F238E27FC236}">
                  <a16:creationId xmlns:a16="http://schemas.microsoft.com/office/drawing/2014/main" id="{AEC8E0F3-78BF-4A31-976E-11C231331ADD}"/>
                </a:ext>
              </a:extLst>
            </p:cNvPr>
            <p:cNvSpPr/>
            <p:nvPr/>
          </p:nvSpPr>
          <p:spPr>
            <a:xfrm>
              <a:off x="6419100" y="2851937"/>
              <a:ext cx="578637" cy="5429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80" name="object 76">
              <a:extLst>
                <a:ext uri="{FF2B5EF4-FFF2-40B4-BE49-F238E27FC236}">
                  <a16:creationId xmlns:a16="http://schemas.microsoft.com/office/drawing/2014/main" id="{4B6F976F-3742-411D-84E4-E988AA988FC0}"/>
                </a:ext>
              </a:extLst>
            </p:cNvPr>
            <p:cNvSpPr/>
            <p:nvPr/>
          </p:nvSpPr>
          <p:spPr>
            <a:xfrm>
              <a:off x="6419100" y="3646017"/>
              <a:ext cx="564121" cy="57957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AEDCF5F0-438D-4793-A1F6-DA593CF056CA}"/>
                </a:ext>
              </a:extLst>
            </p:cNvPr>
            <p:cNvSpPr/>
            <p:nvPr/>
          </p:nvSpPr>
          <p:spPr>
            <a:xfrm>
              <a:off x="1389888" y="2368296"/>
              <a:ext cx="1767839" cy="125882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1D16A160-9036-4841-AFB8-79B513BFBB17}"/>
                </a:ext>
              </a:extLst>
            </p:cNvPr>
            <p:cNvSpPr/>
            <p:nvPr/>
          </p:nvSpPr>
          <p:spPr>
            <a:xfrm>
              <a:off x="1454670" y="2431722"/>
              <a:ext cx="1586433" cy="107877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F08F7E73-2229-4E76-93CD-5F29E7BC0F5D}"/>
                </a:ext>
              </a:extLst>
            </p:cNvPr>
            <p:cNvSpPr/>
            <p:nvPr/>
          </p:nvSpPr>
          <p:spPr>
            <a:xfrm>
              <a:off x="1435620" y="2412669"/>
              <a:ext cx="1624965" cy="1116965"/>
            </a:xfrm>
            <a:custGeom>
              <a:avLst/>
              <a:gdLst/>
              <a:ahLst/>
              <a:cxnLst/>
              <a:rect l="l" t="t" r="r" b="b"/>
              <a:pathLst>
                <a:path w="1624964" h="1116964">
                  <a:moveTo>
                    <a:pt x="0" y="0"/>
                  </a:moveTo>
                  <a:lnTo>
                    <a:pt x="1624530" y="0"/>
                  </a:lnTo>
                  <a:lnTo>
                    <a:pt x="1624530" y="1116870"/>
                  </a:lnTo>
                  <a:lnTo>
                    <a:pt x="0" y="111687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85" name="object 81">
            <a:extLst>
              <a:ext uri="{FF2B5EF4-FFF2-40B4-BE49-F238E27FC236}">
                <a16:creationId xmlns:a16="http://schemas.microsoft.com/office/drawing/2014/main" id="{7CD695FB-2CA7-491F-BF74-BE0471E66F3A}"/>
              </a:ext>
            </a:extLst>
          </p:cNvPr>
          <p:cNvSpPr txBox="1"/>
          <p:nvPr/>
        </p:nvSpPr>
        <p:spPr>
          <a:xfrm>
            <a:off x="1504255" y="3645596"/>
            <a:ext cx="1250636" cy="58830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35" dirty="0">
                <a:cs typeface="+mn-ea"/>
                <a:sym typeface="+mn-lt"/>
              </a:rPr>
              <a:t>R</a:t>
            </a:r>
            <a:r>
              <a:rPr sz="1800" dirty="0">
                <a:cs typeface="+mn-ea"/>
                <a:sym typeface="+mn-lt"/>
              </a:rPr>
              <a:t>e</a:t>
            </a:r>
            <a:r>
              <a:rPr sz="1800" spc="5" dirty="0">
                <a:cs typeface="+mn-ea"/>
                <a:sym typeface="+mn-lt"/>
              </a:rPr>
              <a:t>p</a:t>
            </a:r>
            <a:r>
              <a:rPr sz="1800" spc="-30" dirty="0">
                <a:cs typeface="+mn-ea"/>
                <a:sym typeface="+mn-lt"/>
              </a:rPr>
              <a:t>r</a:t>
            </a:r>
            <a:r>
              <a:rPr sz="1800" dirty="0">
                <a:cs typeface="+mn-ea"/>
                <a:sym typeface="+mn-lt"/>
              </a:rPr>
              <a:t>e</a:t>
            </a:r>
            <a:r>
              <a:rPr sz="1800" spc="-5" dirty="0">
                <a:cs typeface="+mn-ea"/>
                <a:sym typeface="+mn-lt"/>
              </a:rPr>
              <a:t>s</a:t>
            </a:r>
            <a:r>
              <a:rPr sz="1800" dirty="0">
                <a:cs typeface="+mn-ea"/>
                <a:sym typeface="+mn-lt"/>
              </a:rPr>
              <a:t>e</a:t>
            </a:r>
            <a:r>
              <a:rPr sz="1800" spc="-15" dirty="0">
                <a:cs typeface="+mn-ea"/>
                <a:sym typeface="+mn-lt"/>
              </a:rPr>
              <a:t>n</a:t>
            </a:r>
            <a:r>
              <a:rPr sz="1800" spc="-25" dirty="0">
                <a:cs typeface="+mn-ea"/>
                <a:sym typeface="+mn-lt"/>
              </a:rPr>
              <a:t>t</a:t>
            </a:r>
            <a:r>
              <a:rPr sz="1800" dirty="0">
                <a:cs typeface="+mn-ea"/>
                <a:sym typeface="+mn-lt"/>
              </a:rPr>
              <a:t>ed  as</a:t>
            </a:r>
            <a:r>
              <a:rPr sz="1800" spc="-10" dirty="0">
                <a:cs typeface="+mn-ea"/>
                <a:sym typeface="+mn-lt"/>
              </a:rPr>
              <a:t> </a:t>
            </a:r>
            <a:r>
              <a:rPr sz="1800" spc="-15" dirty="0">
                <a:cs typeface="+mn-ea"/>
                <a:sym typeface="+mn-lt"/>
              </a:rPr>
              <a:t>pixels</a:t>
            </a:r>
            <a:endParaRPr sz="18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058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5" dirty="0">
                <a:ea typeface="+mn-ea"/>
                <a:cs typeface="+mn-ea"/>
                <a:sym typeface="+mn-lt"/>
              </a:rPr>
              <a:t>Why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for</a:t>
            </a:r>
            <a:r>
              <a:rPr lang="en-US" altLang="zh-CN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Image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(1) Locality: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Some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patterns are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much </a:t>
            </a:r>
            <a:r>
              <a:rPr lang="en-US" altLang="zh-CN" dirty="0">
                <a:ea typeface="+mn-ea"/>
                <a:cs typeface="+mn-ea"/>
                <a:sym typeface="+mn-lt"/>
              </a:rPr>
              <a:t>smaller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than the </a:t>
            </a:r>
            <a:r>
              <a:rPr lang="en-US" altLang="zh-CN" dirty="0">
                <a:ea typeface="+mn-ea"/>
                <a:cs typeface="+mn-ea"/>
                <a:sym typeface="+mn-lt"/>
              </a:rPr>
              <a:t>whole</a:t>
            </a:r>
            <a:r>
              <a:rPr lang="en-US" altLang="zh-CN" spc="8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image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A631C587-01B3-42EB-89D8-83C903DED070}"/>
              </a:ext>
            </a:extLst>
          </p:cNvPr>
          <p:cNvGrpSpPr/>
          <p:nvPr/>
        </p:nvGrpSpPr>
        <p:grpSpPr>
          <a:xfrm>
            <a:off x="1670304" y="2840735"/>
            <a:ext cx="5991860" cy="2779395"/>
            <a:chOff x="1670304" y="2840735"/>
            <a:chExt cx="5991860" cy="277939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07E9A59-9E10-4FEF-B825-AA8E1350FBFF}"/>
                </a:ext>
              </a:extLst>
            </p:cNvPr>
            <p:cNvSpPr/>
            <p:nvPr/>
          </p:nvSpPr>
          <p:spPr>
            <a:xfrm>
              <a:off x="1972068" y="4376713"/>
              <a:ext cx="1864245" cy="12428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4527719-72BC-4FB7-8C37-05BB9D2AA9D5}"/>
                </a:ext>
              </a:extLst>
            </p:cNvPr>
            <p:cNvSpPr/>
            <p:nvPr/>
          </p:nvSpPr>
          <p:spPr>
            <a:xfrm>
              <a:off x="4213872" y="4411230"/>
              <a:ext cx="972667" cy="854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74C6307A-452B-4F8B-B6CF-5D426430EDEA}"/>
                </a:ext>
              </a:extLst>
            </p:cNvPr>
            <p:cNvSpPr/>
            <p:nvPr/>
          </p:nvSpPr>
          <p:spPr>
            <a:xfrm>
              <a:off x="4185297" y="4382655"/>
              <a:ext cx="1029969" cy="912494"/>
            </a:xfrm>
            <a:custGeom>
              <a:avLst/>
              <a:gdLst/>
              <a:ahLst/>
              <a:cxnLst/>
              <a:rect l="l" t="t" r="r" b="b"/>
              <a:pathLst>
                <a:path w="1029970" h="912495">
                  <a:moveTo>
                    <a:pt x="0" y="0"/>
                  </a:moveTo>
                  <a:lnTo>
                    <a:pt x="1029815" y="0"/>
                  </a:lnTo>
                  <a:lnTo>
                    <a:pt x="1029815" y="911918"/>
                  </a:lnTo>
                  <a:lnTo>
                    <a:pt x="0" y="911918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8A7FBD84-2C38-41A3-BEC6-31F40988398F}"/>
                </a:ext>
              </a:extLst>
            </p:cNvPr>
            <p:cNvSpPr/>
            <p:nvPr/>
          </p:nvSpPr>
          <p:spPr>
            <a:xfrm>
              <a:off x="5265534" y="4417674"/>
              <a:ext cx="1599805" cy="8918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7746B30-F24C-4CEB-A759-BDA8FF92E51B}"/>
                </a:ext>
              </a:extLst>
            </p:cNvPr>
            <p:cNvSpPr/>
            <p:nvPr/>
          </p:nvSpPr>
          <p:spPr>
            <a:xfrm>
              <a:off x="5837936" y="4958867"/>
              <a:ext cx="1818005" cy="641985"/>
            </a:xfrm>
            <a:custGeom>
              <a:avLst/>
              <a:gdLst/>
              <a:ahLst/>
              <a:cxnLst/>
              <a:rect l="l" t="t" r="r" b="b"/>
              <a:pathLst>
                <a:path w="1818004" h="641985">
                  <a:moveTo>
                    <a:pt x="1742224" y="190385"/>
                  </a:moveTo>
                  <a:lnTo>
                    <a:pt x="75209" y="190385"/>
                  </a:lnTo>
                  <a:lnTo>
                    <a:pt x="45932" y="196295"/>
                  </a:lnTo>
                  <a:lnTo>
                    <a:pt x="22026" y="212412"/>
                  </a:lnTo>
                  <a:lnTo>
                    <a:pt x="5909" y="236318"/>
                  </a:lnTo>
                  <a:lnTo>
                    <a:pt x="0" y="265595"/>
                  </a:lnTo>
                  <a:lnTo>
                    <a:pt x="0" y="566420"/>
                  </a:lnTo>
                  <a:lnTo>
                    <a:pt x="5909" y="595697"/>
                  </a:lnTo>
                  <a:lnTo>
                    <a:pt x="22026" y="619604"/>
                  </a:lnTo>
                  <a:lnTo>
                    <a:pt x="45932" y="635722"/>
                  </a:lnTo>
                  <a:lnTo>
                    <a:pt x="75209" y="641633"/>
                  </a:lnTo>
                  <a:lnTo>
                    <a:pt x="1742224" y="641633"/>
                  </a:lnTo>
                  <a:lnTo>
                    <a:pt x="1771495" y="635722"/>
                  </a:lnTo>
                  <a:lnTo>
                    <a:pt x="1795402" y="619604"/>
                  </a:lnTo>
                  <a:lnTo>
                    <a:pt x="1811522" y="595697"/>
                  </a:lnTo>
                  <a:lnTo>
                    <a:pt x="1817433" y="566420"/>
                  </a:lnTo>
                  <a:lnTo>
                    <a:pt x="1817433" y="265595"/>
                  </a:lnTo>
                  <a:lnTo>
                    <a:pt x="1811522" y="236318"/>
                  </a:lnTo>
                  <a:lnTo>
                    <a:pt x="1795402" y="212412"/>
                  </a:lnTo>
                  <a:lnTo>
                    <a:pt x="1771495" y="196295"/>
                  </a:lnTo>
                  <a:lnTo>
                    <a:pt x="1742224" y="190385"/>
                  </a:lnTo>
                  <a:close/>
                </a:path>
                <a:path w="1818004" h="641985">
                  <a:moveTo>
                    <a:pt x="612724" y="0"/>
                  </a:moveTo>
                  <a:lnTo>
                    <a:pt x="302907" y="190385"/>
                  </a:lnTo>
                  <a:lnTo>
                    <a:pt x="757262" y="190385"/>
                  </a:lnTo>
                  <a:lnTo>
                    <a:pt x="61272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1CCCC6D1-795D-4F55-9419-1799E5429ECD}"/>
                </a:ext>
              </a:extLst>
            </p:cNvPr>
            <p:cNvSpPr/>
            <p:nvPr/>
          </p:nvSpPr>
          <p:spPr>
            <a:xfrm>
              <a:off x="5837936" y="4958867"/>
              <a:ext cx="1818005" cy="641985"/>
            </a:xfrm>
            <a:custGeom>
              <a:avLst/>
              <a:gdLst/>
              <a:ahLst/>
              <a:cxnLst/>
              <a:rect l="l" t="t" r="r" b="b"/>
              <a:pathLst>
                <a:path w="1818004" h="641985">
                  <a:moveTo>
                    <a:pt x="0" y="265594"/>
                  </a:moveTo>
                  <a:lnTo>
                    <a:pt x="5910" y="236319"/>
                  </a:lnTo>
                  <a:lnTo>
                    <a:pt x="22028" y="212413"/>
                  </a:lnTo>
                  <a:lnTo>
                    <a:pt x="45934" y="196295"/>
                  </a:lnTo>
                  <a:lnTo>
                    <a:pt x="75209" y="190385"/>
                  </a:lnTo>
                  <a:lnTo>
                    <a:pt x="302904" y="190385"/>
                  </a:lnTo>
                  <a:lnTo>
                    <a:pt x="612727" y="0"/>
                  </a:lnTo>
                  <a:lnTo>
                    <a:pt x="757261" y="190385"/>
                  </a:lnTo>
                  <a:lnTo>
                    <a:pt x="1742220" y="190385"/>
                  </a:lnTo>
                  <a:lnTo>
                    <a:pt x="1771493" y="196295"/>
                  </a:lnTo>
                  <a:lnTo>
                    <a:pt x="1795399" y="212413"/>
                  </a:lnTo>
                  <a:lnTo>
                    <a:pt x="1811519" y="236319"/>
                  </a:lnTo>
                  <a:lnTo>
                    <a:pt x="1817431" y="265594"/>
                  </a:lnTo>
                  <a:lnTo>
                    <a:pt x="1817431" y="378404"/>
                  </a:lnTo>
                  <a:lnTo>
                    <a:pt x="1817431" y="566422"/>
                  </a:lnTo>
                  <a:lnTo>
                    <a:pt x="1811519" y="595697"/>
                  </a:lnTo>
                  <a:lnTo>
                    <a:pt x="1795399" y="619603"/>
                  </a:lnTo>
                  <a:lnTo>
                    <a:pt x="1771493" y="635721"/>
                  </a:lnTo>
                  <a:lnTo>
                    <a:pt x="1742220" y="641631"/>
                  </a:lnTo>
                  <a:lnTo>
                    <a:pt x="757261" y="641631"/>
                  </a:lnTo>
                  <a:lnTo>
                    <a:pt x="302904" y="641631"/>
                  </a:lnTo>
                  <a:lnTo>
                    <a:pt x="75209" y="641631"/>
                  </a:lnTo>
                  <a:lnTo>
                    <a:pt x="45934" y="635721"/>
                  </a:lnTo>
                  <a:lnTo>
                    <a:pt x="22028" y="619603"/>
                  </a:lnTo>
                  <a:lnTo>
                    <a:pt x="5910" y="595697"/>
                  </a:lnTo>
                  <a:lnTo>
                    <a:pt x="0" y="566422"/>
                  </a:lnTo>
                  <a:lnTo>
                    <a:pt x="0" y="378404"/>
                  </a:lnTo>
                  <a:lnTo>
                    <a:pt x="0" y="265592"/>
                  </a:lnTo>
                  <a:close/>
                </a:path>
              </a:pathLst>
            </a:custGeom>
            <a:ln w="12700">
              <a:solidFill>
                <a:srgbClr val="AE5A2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C2F80183-B6E5-4601-9B88-F5E702F10F7E}"/>
                </a:ext>
              </a:extLst>
            </p:cNvPr>
            <p:cNvSpPr/>
            <p:nvPr/>
          </p:nvSpPr>
          <p:spPr>
            <a:xfrm>
              <a:off x="1737360" y="2874263"/>
              <a:ext cx="5669280" cy="8564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FF3A95C7-9F3D-458C-A179-8F5006C2AF4A}"/>
                </a:ext>
              </a:extLst>
            </p:cNvPr>
            <p:cNvSpPr/>
            <p:nvPr/>
          </p:nvSpPr>
          <p:spPr>
            <a:xfrm>
              <a:off x="1670304" y="2840735"/>
              <a:ext cx="5663184" cy="1002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3DA901E8-408F-491F-9B14-40AA74A7C5DF}"/>
                </a:ext>
              </a:extLst>
            </p:cNvPr>
            <p:cNvSpPr/>
            <p:nvPr/>
          </p:nvSpPr>
          <p:spPr>
            <a:xfrm>
              <a:off x="1796300" y="2914103"/>
              <a:ext cx="5551398" cy="7386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C1E61A9B-0F46-44C5-920F-802001BED3C7}"/>
              </a:ext>
            </a:extLst>
          </p:cNvPr>
          <p:cNvSpPr txBox="1"/>
          <p:nvPr/>
        </p:nvSpPr>
        <p:spPr>
          <a:xfrm>
            <a:off x="5992367" y="5211571"/>
            <a:ext cx="150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“beak”</a:t>
            </a:r>
            <a:r>
              <a:rPr sz="1800" spc="-5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detector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265798A1-D320-452A-BD06-DC59F256F1D9}"/>
              </a:ext>
            </a:extLst>
          </p:cNvPr>
          <p:cNvGrpSpPr/>
          <p:nvPr/>
        </p:nvGrpSpPr>
        <p:grpSpPr>
          <a:xfrm>
            <a:off x="2219794" y="3511296"/>
            <a:ext cx="5614035" cy="1383030"/>
            <a:chOff x="2219794" y="3511296"/>
            <a:chExt cx="5614035" cy="138303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23C94B2D-2409-4904-A4B7-CFF95EE4292F}"/>
                </a:ext>
              </a:extLst>
            </p:cNvPr>
            <p:cNvSpPr/>
            <p:nvPr/>
          </p:nvSpPr>
          <p:spPr>
            <a:xfrm>
              <a:off x="2248369" y="4411230"/>
              <a:ext cx="304800" cy="285115"/>
            </a:xfrm>
            <a:custGeom>
              <a:avLst/>
              <a:gdLst/>
              <a:ahLst/>
              <a:cxnLst/>
              <a:rect l="l" t="t" r="r" b="b"/>
              <a:pathLst>
                <a:path w="304800" h="285114">
                  <a:moveTo>
                    <a:pt x="0" y="0"/>
                  </a:moveTo>
                  <a:lnTo>
                    <a:pt x="304800" y="0"/>
                  </a:lnTo>
                  <a:lnTo>
                    <a:pt x="304800" y="284594"/>
                  </a:lnTo>
                  <a:lnTo>
                    <a:pt x="0" y="284594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6EDD0ADF-ED65-4911-A03B-E162646D0300}"/>
                </a:ext>
              </a:extLst>
            </p:cNvPr>
            <p:cNvSpPr/>
            <p:nvPr/>
          </p:nvSpPr>
          <p:spPr>
            <a:xfrm>
              <a:off x="2548331" y="4525353"/>
              <a:ext cx="1665605" cy="368935"/>
            </a:xfrm>
            <a:custGeom>
              <a:avLst/>
              <a:gdLst/>
              <a:ahLst/>
              <a:cxnLst/>
              <a:rect l="l" t="t" r="r" b="b"/>
              <a:pathLst>
                <a:path w="1665604" h="368935">
                  <a:moveTo>
                    <a:pt x="1491721" y="312411"/>
                  </a:moveTo>
                  <a:lnTo>
                    <a:pt x="1482051" y="368744"/>
                  </a:lnTo>
                  <a:lnTo>
                    <a:pt x="1652354" y="317245"/>
                  </a:lnTo>
                  <a:lnTo>
                    <a:pt x="1519885" y="317245"/>
                  </a:lnTo>
                  <a:lnTo>
                    <a:pt x="1491721" y="312411"/>
                  </a:lnTo>
                  <a:close/>
                </a:path>
                <a:path w="1665604" h="368935">
                  <a:moveTo>
                    <a:pt x="1501390" y="256085"/>
                  </a:moveTo>
                  <a:lnTo>
                    <a:pt x="1491721" y="312411"/>
                  </a:lnTo>
                  <a:lnTo>
                    <a:pt x="1519885" y="317245"/>
                  </a:lnTo>
                  <a:lnTo>
                    <a:pt x="1529562" y="260921"/>
                  </a:lnTo>
                  <a:lnTo>
                    <a:pt x="1501390" y="256085"/>
                  </a:lnTo>
                  <a:close/>
                </a:path>
                <a:path w="1665604" h="368935">
                  <a:moveTo>
                    <a:pt x="1511058" y="199758"/>
                  </a:moveTo>
                  <a:lnTo>
                    <a:pt x="1501390" y="256085"/>
                  </a:lnTo>
                  <a:lnTo>
                    <a:pt x="1529562" y="260921"/>
                  </a:lnTo>
                  <a:lnTo>
                    <a:pt x="1519885" y="317245"/>
                  </a:lnTo>
                  <a:lnTo>
                    <a:pt x="1652354" y="317245"/>
                  </a:lnTo>
                  <a:lnTo>
                    <a:pt x="1665541" y="313258"/>
                  </a:lnTo>
                  <a:lnTo>
                    <a:pt x="1511058" y="199758"/>
                  </a:lnTo>
                  <a:close/>
                </a:path>
                <a:path w="1665604" h="368935">
                  <a:moveTo>
                    <a:pt x="9677" y="0"/>
                  </a:moveTo>
                  <a:lnTo>
                    <a:pt x="0" y="56337"/>
                  </a:lnTo>
                  <a:lnTo>
                    <a:pt x="1491721" y="312411"/>
                  </a:lnTo>
                  <a:lnTo>
                    <a:pt x="1501390" y="256085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FFDC15CE-4F19-4B1D-B3F5-2AD8E894022D}"/>
                </a:ext>
              </a:extLst>
            </p:cNvPr>
            <p:cNvSpPr/>
            <p:nvPr/>
          </p:nvSpPr>
          <p:spPr>
            <a:xfrm>
              <a:off x="2359152" y="3544824"/>
              <a:ext cx="5474208" cy="8564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A4ADF856-A7B7-4005-A26D-432AE0FB3E3F}"/>
                </a:ext>
              </a:extLst>
            </p:cNvPr>
            <p:cNvSpPr/>
            <p:nvPr/>
          </p:nvSpPr>
          <p:spPr>
            <a:xfrm>
              <a:off x="2292096" y="3511296"/>
              <a:ext cx="4395215" cy="10027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5EDEE7D-7E05-4986-901F-978A0A892411}"/>
                </a:ext>
              </a:extLst>
            </p:cNvPr>
            <p:cNvSpPr/>
            <p:nvPr/>
          </p:nvSpPr>
          <p:spPr>
            <a:xfrm>
              <a:off x="2416632" y="3584752"/>
              <a:ext cx="5356554" cy="7386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object 21">
            <a:extLst>
              <a:ext uri="{FF2B5EF4-FFF2-40B4-BE49-F238E27FC236}">
                <a16:creationId xmlns:a16="http://schemas.microsoft.com/office/drawing/2014/main" id="{CB29CB65-03B0-496A-BDBD-2AC572BE0187}"/>
              </a:ext>
            </a:extLst>
          </p:cNvPr>
          <p:cNvSpPr txBox="1"/>
          <p:nvPr/>
        </p:nvSpPr>
        <p:spPr>
          <a:xfrm>
            <a:off x="1875040" y="2933191"/>
            <a:ext cx="5193665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A </a:t>
            </a:r>
            <a:r>
              <a:rPr sz="2100" spc="-10" dirty="0">
                <a:solidFill>
                  <a:srgbClr val="FFFFFF"/>
                </a:solidFill>
                <a:cs typeface="+mn-ea"/>
                <a:sym typeface="+mn-lt"/>
              </a:rPr>
              <a:t>neuron </a:t>
            </a: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does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not </a:t>
            </a:r>
            <a:r>
              <a:rPr sz="2100" spc="-20" dirty="0">
                <a:solidFill>
                  <a:srgbClr val="FFFFFF"/>
                </a:solidFill>
                <a:cs typeface="+mn-ea"/>
                <a:sym typeface="+mn-lt"/>
              </a:rPr>
              <a:t>have </a:t>
            </a:r>
            <a:r>
              <a:rPr sz="2100" spc="-15" dirty="0">
                <a:solidFill>
                  <a:srgbClr val="FFFFFF"/>
                </a:solidFill>
                <a:cs typeface="+mn-ea"/>
                <a:sym typeface="+mn-lt"/>
              </a:rPr>
              <a:t>to </a:t>
            </a: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see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the whole </a:t>
            </a:r>
            <a:r>
              <a:rPr sz="2100" spc="-10" dirty="0">
                <a:solidFill>
                  <a:srgbClr val="FFFFFF"/>
                </a:solidFill>
                <a:cs typeface="+mn-ea"/>
                <a:sym typeface="+mn-lt"/>
              </a:rPr>
              <a:t>image  </a:t>
            </a:r>
            <a:r>
              <a:rPr sz="2100" spc="-15" dirty="0">
                <a:solidFill>
                  <a:srgbClr val="FFFFFF"/>
                </a:solidFill>
                <a:cs typeface="+mn-ea"/>
                <a:sym typeface="+mn-lt"/>
              </a:rPr>
              <a:t>to </a:t>
            </a:r>
            <a:r>
              <a:rPr sz="2100" spc="-10" dirty="0">
                <a:solidFill>
                  <a:srgbClr val="FFFFFF"/>
                </a:solidFill>
                <a:cs typeface="+mn-ea"/>
                <a:sym typeface="+mn-lt"/>
              </a:rPr>
              <a:t>discover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the</a:t>
            </a:r>
            <a:r>
              <a:rPr sz="2100" spc="3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2100" spc="-15" dirty="0">
                <a:solidFill>
                  <a:srgbClr val="FFFFFF"/>
                </a:solidFill>
                <a:cs typeface="+mn-ea"/>
                <a:sym typeface="+mn-lt"/>
              </a:rPr>
              <a:t>pattern.</a:t>
            </a:r>
            <a:endParaRPr sz="2100" dirty="0">
              <a:cs typeface="+mn-ea"/>
              <a:sym typeface="+mn-lt"/>
            </a:endParaRPr>
          </a:p>
          <a:p>
            <a:pPr marL="632460" marR="654685">
              <a:lnSpc>
                <a:spcPct val="100000"/>
              </a:lnSpc>
              <a:spcBef>
                <a:spcPts val="240"/>
              </a:spcBef>
            </a:pP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Connecting </a:t>
            </a:r>
            <a:r>
              <a:rPr sz="2100" spc="-15" dirty="0">
                <a:solidFill>
                  <a:srgbClr val="FFFFFF"/>
                </a:solidFill>
                <a:cs typeface="+mn-ea"/>
                <a:sym typeface="+mn-lt"/>
              </a:rPr>
              <a:t>to </a:t>
            </a:r>
            <a:r>
              <a:rPr sz="2100" spc="-5" dirty="0">
                <a:solidFill>
                  <a:srgbClr val="FFFFFF"/>
                </a:solidFill>
                <a:cs typeface="+mn-ea"/>
                <a:sym typeface="+mn-lt"/>
              </a:rPr>
              <a:t>small region with </a:t>
            </a:r>
            <a:r>
              <a:rPr sz="2100" dirty="0">
                <a:solidFill>
                  <a:srgbClr val="FFFFFF"/>
                </a:solidFill>
                <a:cs typeface="+mn-ea"/>
                <a:sym typeface="+mn-lt"/>
              </a:rPr>
              <a:t>less  </a:t>
            </a:r>
            <a:r>
              <a:rPr sz="2100" spc="-15" dirty="0">
                <a:solidFill>
                  <a:srgbClr val="FFFFFF"/>
                </a:solidFill>
                <a:cs typeface="+mn-ea"/>
                <a:sym typeface="+mn-lt"/>
              </a:rPr>
              <a:t>parameters</a:t>
            </a:r>
            <a:endParaRPr sz="2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91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5" dirty="0">
                <a:ea typeface="+mn-ea"/>
                <a:cs typeface="+mn-ea"/>
                <a:sym typeface="+mn-lt"/>
              </a:rPr>
              <a:t>Why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for</a:t>
            </a:r>
            <a:r>
              <a:rPr lang="en-US" altLang="zh-CN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Image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(2) </a:t>
            </a:r>
            <a:r>
              <a:rPr lang="en-US" altLang="zh-CN" spc="-2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Translation </a:t>
            </a: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invariance: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same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patterns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appear </a:t>
            </a:r>
            <a:r>
              <a:rPr lang="en-US" altLang="zh-CN" dirty="0">
                <a:ea typeface="+mn-ea"/>
                <a:cs typeface="+mn-ea"/>
                <a:sym typeface="+mn-lt"/>
              </a:rPr>
              <a:t>in </a:t>
            </a:r>
            <a:r>
              <a:rPr lang="en-US" altLang="zh-CN" spc="-15" dirty="0" smtClean="0">
                <a:ea typeface="+mn-ea"/>
                <a:cs typeface="+mn-ea"/>
                <a:sym typeface="+mn-lt"/>
              </a:rPr>
              <a:t>different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regions.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0B5921C-2CC3-48D3-8445-37B383822EDD}"/>
              </a:ext>
            </a:extLst>
          </p:cNvPr>
          <p:cNvSpPr/>
          <p:nvPr/>
        </p:nvSpPr>
        <p:spPr>
          <a:xfrm>
            <a:off x="1597779" y="4350793"/>
            <a:ext cx="1864245" cy="1344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1C39237-3F30-4860-A557-D09B8DD3890E}"/>
              </a:ext>
            </a:extLst>
          </p:cNvPr>
          <p:cNvSpPr/>
          <p:nvPr/>
        </p:nvSpPr>
        <p:spPr>
          <a:xfrm>
            <a:off x="2261430" y="4738435"/>
            <a:ext cx="304800" cy="285115"/>
          </a:xfrm>
          <a:custGeom>
            <a:avLst/>
            <a:gdLst/>
            <a:ahLst/>
            <a:cxnLst/>
            <a:rect l="l" t="t" r="r" b="b"/>
            <a:pathLst>
              <a:path w="304800" h="285114">
                <a:moveTo>
                  <a:pt x="0" y="0"/>
                </a:moveTo>
                <a:lnTo>
                  <a:pt x="304800" y="0"/>
                </a:lnTo>
                <a:lnTo>
                  <a:pt x="304800" y="284594"/>
                </a:lnTo>
                <a:lnTo>
                  <a:pt x="0" y="284594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279A6DD-ADA2-48D2-9628-CA6F1EDCE5BF}"/>
              </a:ext>
            </a:extLst>
          </p:cNvPr>
          <p:cNvSpPr/>
          <p:nvPr/>
        </p:nvSpPr>
        <p:spPr>
          <a:xfrm>
            <a:off x="1597779" y="2926945"/>
            <a:ext cx="1864245" cy="1242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4CBB328-F9C8-41E6-B81B-20F7EEF9B78A}"/>
              </a:ext>
            </a:extLst>
          </p:cNvPr>
          <p:cNvSpPr/>
          <p:nvPr/>
        </p:nvSpPr>
        <p:spPr>
          <a:xfrm>
            <a:off x="1875325" y="2964384"/>
            <a:ext cx="304800" cy="285115"/>
          </a:xfrm>
          <a:custGeom>
            <a:avLst/>
            <a:gdLst/>
            <a:ahLst/>
            <a:cxnLst/>
            <a:rect l="l" t="t" r="r" b="b"/>
            <a:pathLst>
              <a:path w="304800" h="285114">
                <a:moveTo>
                  <a:pt x="0" y="0"/>
                </a:moveTo>
                <a:lnTo>
                  <a:pt x="304800" y="0"/>
                </a:lnTo>
                <a:lnTo>
                  <a:pt x="304800" y="284594"/>
                </a:lnTo>
                <a:lnTo>
                  <a:pt x="0" y="284594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0BB282A-58EE-40CE-8998-36D32A9B3EB7}"/>
              </a:ext>
            </a:extLst>
          </p:cNvPr>
          <p:cNvSpPr/>
          <p:nvPr/>
        </p:nvSpPr>
        <p:spPr>
          <a:xfrm>
            <a:off x="3717904" y="3212052"/>
            <a:ext cx="1599805" cy="891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BDE6BA1-840E-4149-ACA7-0B28057C801C}"/>
              </a:ext>
            </a:extLst>
          </p:cNvPr>
          <p:cNvGrpSpPr/>
          <p:nvPr/>
        </p:nvGrpSpPr>
        <p:grpSpPr>
          <a:xfrm>
            <a:off x="4881860" y="2660952"/>
            <a:ext cx="2479054" cy="773434"/>
            <a:chOff x="4881860" y="2660952"/>
            <a:chExt cx="2479054" cy="773434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B9895BBD-4F11-462F-A3EE-EDBE060AF985}"/>
                </a:ext>
              </a:extLst>
            </p:cNvPr>
            <p:cNvSpPr/>
            <p:nvPr/>
          </p:nvSpPr>
          <p:spPr>
            <a:xfrm>
              <a:off x="5001405" y="3336025"/>
              <a:ext cx="79311" cy="793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07C0E676-8801-46E0-9908-0DABA82FD2D4}"/>
                </a:ext>
              </a:extLst>
            </p:cNvPr>
            <p:cNvSpPr/>
            <p:nvPr/>
          </p:nvSpPr>
          <p:spPr>
            <a:xfrm>
              <a:off x="5135580" y="3264866"/>
              <a:ext cx="118960" cy="1189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F6DA715-AD5A-4E6C-8214-20239C1CB94C}"/>
                </a:ext>
              </a:extLst>
            </p:cNvPr>
            <p:cNvSpPr/>
            <p:nvPr/>
          </p:nvSpPr>
          <p:spPr>
            <a:xfrm>
              <a:off x="4881874" y="2660952"/>
              <a:ext cx="2479040" cy="773430"/>
            </a:xfrm>
            <a:custGeom>
              <a:avLst/>
              <a:gdLst/>
              <a:ahLst/>
              <a:cxnLst/>
              <a:rect l="l" t="t" r="r" b="b"/>
              <a:pathLst>
                <a:path w="2479040" h="773429">
                  <a:moveTo>
                    <a:pt x="224457" y="235123"/>
                  </a:moveTo>
                  <a:lnTo>
                    <a:pt x="230252" y="181343"/>
                  </a:lnTo>
                  <a:lnTo>
                    <a:pt x="281085" y="133372"/>
                  </a:lnTo>
                  <a:lnTo>
                    <a:pt x="321049" y="112771"/>
                  </a:lnTo>
                  <a:lnTo>
                    <a:pt x="369463" y="95071"/>
                  </a:lnTo>
                  <a:lnTo>
                    <a:pt x="425390" y="80754"/>
                  </a:lnTo>
                  <a:lnTo>
                    <a:pt x="487894" y="70302"/>
                  </a:lnTo>
                  <a:lnTo>
                    <a:pt x="556039" y="64199"/>
                  </a:lnTo>
                  <a:lnTo>
                    <a:pt x="607633" y="62814"/>
                  </a:lnTo>
                  <a:lnTo>
                    <a:pt x="658900" y="64118"/>
                  </a:lnTo>
                  <a:lnTo>
                    <a:pt x="709171" y="68060"/>
                  </a:lnTo>
                  <a:lnTo>
                    <a:pt x="757775" y="74586"/>
                  </a:lnTo>
                  <a:lnTo>
                    <a:pt x="804040" y="83644"/>
                  </a:lnTo>
                  <a:lnTo>
                    <a:pt x="834185" y="65491"/>
                  </a:lnTo>
                  <a:lnTo>
                    <a:pt x="871009" y="50168"/>
                  </a:lnTo>
                  <a:lnTo>
                    <a:pt x="913343" y="37814"/>
                  </a:lnTo>
                  <a:lnTo>
                    <a:pt x="960021" y="28572"/>
                  </a:lnTo>
                  <a:lnTo>
                    <a:pt x="1009873" y="22580"/>
                  </a:lnTo>
                  <a:lnTo>
                    <a:pt x="1061731" y="19980"/>
                  </a:lnTo>
                  <a:lnTo>
                    <a:pt x="1114428" y="20911"/>
                  </a:lnTo>
                  <a:lnTo>
                    <a:pt x="1166794" y="25515"/>
                  </a:lnTo>
                  <a:lnTo>
                    <a:pt x="1217663" y="33931"/>
                  </a:lnTo>
                  <a:lnTo>
                    <a:pt x="1255089" y="43155"/>
                  </a:lnTo>
                  <a:lnTo>
                    <a:pt x="1288743" y="54400"/>
                  </a:lnTo>
                  <a:lnTo>
                    <a:pt x="1320283" y="35403"/>
                  </a:lnTo>
                  <a:lnTo>
                    <a:pt x="1360659" y="20201"/>
                  </a:lnTo>
                  <a:lnTo>
                    <a:pt x="1407854" y="9056"/>
                  </a:lnTo>
                  <a:lnTo>
                    <a:pt x="1459853" y="2234"/>
                  </a:lnTo>
                  <a:lnTo>
                    <a:pt x="1514641" y="0"/>
                  </a:lnTo>
                  <a:lnTo>
                    <a:pt x="1570203" y="2616"/>
                  </a:lnTo>
                  <a:lnTo>
                    <a:pt x="1624523" y="10348"/>
                  </a:lnTo>
                  <a:lnTo>
                    <a:pt x="1672328" y="22552"/>
                  </a:lnTo>
                  <a:lnTo>
                    <a:pt x="1711853" y="38683"/>
                  </a:lnTo>
                  <a:lnTo>
                    <a:pt x="1752471" y="23362"/>
                  </a:lnTo>
                  <a:lnTo>
                    <a:pt x="1798664" y="11864"/>
                  </a:lnTo>
                  <a:lnTo>
                    <a:pt x="1848853" y="4241"/>
                  </a:lnTo>
                  <a:lnTo>
                    <a:pt x="1901459" y="542"/>
                  </a:lnTo>
                  <a:lnTo>
                    <a:pt x="1954904" y="820"/>
                  </a:lnTo>
                  <a:lnTo>
                    <a:pt x="2007609" y="5124"/>
                  </a:lnTo>
                  <a:lnTo>
                    <a:pt x="2057994" y="13506"/>
                  </a:lnTo>
                  <a:lnTo>
                    <a:pt x="2104483" y="26017"/>
                  </a:lnTo>
                  <a:lnTo>
                    <a:pt x="2165696" y="54718"/>
                  </a:lnTo>
                  <a:lnTo>
                    <a:pt x="2198513" y="89823"/>
                  </a:lnTo>
                  <a:lnTo>
                    <a:pt x="2264063" y="100124"/>
                  </a:lnTo>
                  <a:lnTo>
                    <a:pt x="2320138" y="115492"/>
                  </a:lnTo>
                  <a:lnTo>
                    <a:pt x="2365449" y="135042"/>
                  </a:lnTo>
                  <a:lnTo>
                    <a:pt x="2398708" y="157887"/>
                  </a:lnTo>
                  <a:lnTo>
                    <a:pt x="2423914" y="209923"/>
                  </a:lnTo>
                  <a:lnTo>
                    <a:pt x="2413283" y="237342"/>
                  </a:lnTo>
                  <a:lnTo>
                    <a:pt x="2409553" y="242725"/>
                  </a:lnTo>
                  <a:lnTo>
                    <a:pt x="2404873" y="248000"/>
                  </a:lnTo>
                  <a:lnTo>
                    <a:pt x="2399273" y="253128"/>
                  </a:lnTo>
                  <a:lnTo>
                    <a:pt x="2440717" y="279362"/>
                  </a:lnTo>
                  <a:lnTo>
                    <a:pt x="2467192" y="307448"/>
                  </a:lnTo>
                  <a:lnTo>
                    <a:pt x="2478986" y="336526"/>
                  </a:lnTo>
                  <a:lnTo>
                    <a:pt x="2476387" y="365737"/>
                  </a:lnTo>
                  <a:lnTo>
                    <a:pt x="2429158" y="421125"/>
                  </a:lnTo>
                  <a:lnTo>
                    <a:pt x="2385102" y="445583"/>
                  </a:lnTo>
                  <a:lnTo>
                    <a:pt x="2327803" y="466739"/>
                  </a:lnTo>
                  <a:lnTo>
                    <a:pt x="2286359" y="477633"/>
                  </a:lnTo>
                  <a:lnTo>
                    <a:pt x="2241886" y="486325"/>
                  </a:lnTo>
                  <a:lnTo>
                    <a:pt x="2194949" y="492721"/>
                  </a:lnTo>
                  <a:lnTo>
                    <a:pt x="2146113" y="496728"/>
                  </a:lnTo>
                  <a:lnTo>
                    <a:pt x="2138836" y="522902"/>
                  </a:lnTo>
                  <a:lnTo>
                    <a:pt x="2087960" y="569223"/>
                  </a:lnTo>
                  <a:lnTo>
                    <a:pt x="2047052" y="588332"/>
                  </a:lnTo>
                  <a:lnTo>
                    <a:pt x="1997623" y="604049"/>
                  </a:lnTo>
                  <a:lnTo>
                    <a:pt x="1941018" y="615856"/>
                  </a:lnTo>
                  <a:lnTo>
                    <a:pt x="1878584" y="623234"/>
                  </a:lnTo>
                  <a:lnTo>
                    <a:pt x="1811663" y="625665"/>
                  </a:lnTo>
                  <a:lnTo>
                    <a:pt x="1766095" y="624289"/>
                  </a:lnTo>
                  <a:lnTo>
                    <a:pt x="1721650" y="620497"/>
                  </a:lnTo>
                  <a:lnTo>
                    <a:pt x="1678949" y="614359"/>
                  </a:lnTo>
                  <a:lnTo>
                    <a:pt x="1638613" y="605947"/>
                  </a:lnTo>
                  <a:lnTo>
                    <a:pt x="1615558" y="629006"/>
                  </a:lnTo>
                  <a:lnTo>
                    <a:pt x="1545668" y="667990"/>
                  </a:lnTo>
                  <a:lnTo>
                    <a:pt x="1500821" y="683496"/>
                  </a:lnTo>
                  <a:lnTo>
                    <a:pt x="1450698" y="696066"/>
                  </a:lnTo>
                  <a:lnTo>
                    <a:pt x="1396293" y="705490"/>
                  </a:lnTo>
                  <a:lnTo>
                    <a:pt x="1338601" y="711560"/>
                  </a:lnTo>
                  <a:lnTo>
                    <a:pt x="1278616" y="714066"/>
                  </a:lnTo>
                  <a:lnTo>
                    <a:pt x="1217332" y="712798"/>
                  </a:lnTo>
                  <a:lnTo>
                    <a:pt x="1155743" y="707549"/>
                  </a:lnTo>
                  <a:lnTo>
                    <a:pt x="1093785" y="697813"/>
                  </a:lnTo>
                  <a:lnTo>
                    <a:pt x="1037388" y="684153"/>
                  </a:lnTo>
                  <a:lnTo>
                    <a:pt x="987736" y="666914"/>
                  </a:lnTo>
                  <a:lnTo>
                    <a:pt x="946014" y="646443"/>
                  </a:lnTo>
                  <a:lnTo>
                    <a:pt x="896634" y="656537"/>
                  </a:lnTo>
                  <a:lnTo>
                    <a:pt x="845605" y="663981"/>
                  </a:lnTo>
                  <a:lnTo>
                    <a:pt x="793499" y="668830"/>
                  </a:lnTo>
                  <a:lnTo>
                    <a:pt x="740883" y="671140"/>
                  </a:lnTo>
                  <a:lnTo>
                    <a:pt x="688328" y="670968"/>
                  </a:lnTo>
                  <a:lnTo>
                    <a:pt x="636403" y="668367"/>
                  </a:lnTo>
                  <a:lnTo>
                    <a:pt x="585677" y="663396"/>
                  </a:lnTo>
                  <a:lnTo>
                    <a:pt x="536720" y="656108"/>
                  </a:lnTo>
                  <a:lnTo>
                    <a:pt x="490101" y="646561"/>
                  </a:lnTo>
                  <a:lnTo>
                    <a:pt x="446390" y="634810"/>
                  </a:lnTo>
                  <a:lnTo>
                    <a:pt x="406156" y="620910"/>
                  </a:lnTo>
                  <a:lnTo>
                    <a:pt x="369968" y="604918"/>
                  </a:lnTo>
                  <a:lnTo>
                    <a:pt x="336808" y="585851"/>
                  </a:lnTo>
                  <a:lnTo>
                    <a:pt x="333716" y="583753"/>
                  </a:lnTo>
                  <a:lnTo>
                    <a:pt x="266650" y="583314"/>
                  </a:lnTo>
                  <a:lnTo>
                    <a:pt x="204382" y="576246"/>
                  </a:lnTo>
                  <a:lnTo>
                    <a:pt x="149558" y="563368"/>
                  </a:lnTo>
                  <a:lnTo>
                    <a:pt x="104823" y="545496"/>
                  </a:lnTo>
                  <a:lnTo>
                    <a:pt x="72822" y="523446"/>
                  </a:lnTo>
                  <a:lnTo>
                    <a:pt x="55787" y="476709"/>
                  </a:lnTo>
                  <a:lnTo>
                    <a:pt x="67016" y="456087"/>
                  </a:lnTo>
                  <a:lnTo>
                    <a:pt x="89285" y="436886"/>
                  </a:lnTo>
                  <a:lnTo>
                    <a:pt x="121995" y="419819"/>
                  </a:lnTo>
                  <a:lnTo>
                    <a:pt x="60444" y="399808"/>
                  </a:lnTo>
                  <a:lnTo>
                    <a:pt x="19289" y="374148"/>
                  </a:lnTo>
                  <a:lnTo>
                    <a:pt x="0" y="345054"/>
                  </a:lnTo>
                  <a:lnTo>
                    <a:pt x="4042" y="314740"/>
                  </a:lnTo>
                  <a:lnTo>
                    <a:pt x="32884" y="285418"/>
                  </a:lnTo>
                  <a:lnTo>
                    <a:pt x="68312" y="266964"/>
                  </a:lnTo>
                  <a:lnTo>
                    <a:pt x="113055" y="252458"/>
                  </a:lnTo>
                  <a:lnTo>
                    <a:pt x="165084" y="242414"/>
                  </a:lnTo>
                  <a:lnTo>
                    <a:pt x="222370" y="237346"/>
                  </a:lnTo>
                  <a:lnTo>
                    <a:pt x="224457" y="235123"/>
                  </a:lnTo>
                  <a:close/>
                </a:path>
                <a:path w="2479040" h="773429">
                  <a:moveTo>
                    <a:pt x="62645" y="753514"/>
                  </a:moveTo>
                  <a:lnTo>
                    <a:pt x="61087" y="761231"/>
                  </a:lnTo>
                  <a:lnTo>
                    <a:pt x="56838" y="767534"/>
                  </a:lnTo>
                  <a:lnTo>
                    <a:pt x="50536" y="771783"/>
                  </a:lnTo>
                  <a:lnTo>
                    <a:pt x="42818" y="773341"/>
                  </a:lnTo>
                  <a:lnTo>
                    <a:pt x="35101" y="771783"/>
                  </a:lnTo>
                  <a:lnTo>
                    <a:pt x="28799" y="767534"/>
                  </a:lnTo>
                  <a:lnTo>
                    <a:pt x="24550" y="761231"/>
                  </a:lnTo>
                  <a:lnTo>
                    <a:pt x="22991" y="753514"/>
                  </a:lnTo>
                  <a:lnTo>
                    <a:pt x="24550" y="745796"/>
                  </a:lnTo>
                  <a:lnTo>
                    <a:pt x="28799" y="739494"/>
                  </a:lnTo>
                  <a:lnTo>
                    <a:pt x="35101" y="735245"/>
                  </a:lnTo>
                  <a:lnTo>
                    <a:pt x="42818" y="733687"/>
                  </a:lnTo>
                  <a:lnTo>
                    <a:pt x="50536" y="735245"/>
                  </a:lnTo>
                  <a:lnTo>
                    <a:pt x="56838" y="739494"/>
                  </a:lnTo>
                  <a:lnTo>
                    <a:pt x="61087" y="745796"/>
                  </a:lnTo>
                  <a:lnTo>
                    <a:pt x="62645" y="75351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3A9C7A6-5405-4E73-8CAD-5448C8AB7B11}"/>
                </a:ext>
              </a:extLst>
            </p:cNvPr>
            <p:cNvSpPr/>
            <p:nvPr/>
          </p:nvSpPr>
          <p:spPr>
            <a:xfrm>
              <a:off x="4995066" y="3329673"/>
              <a:ext cx="92007" cy="920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E3850A23-BFB7-429B-931A-C007DE7A92F1}"/>
                </a:ext>
              </a:extLst>
            </p:cNvPr>
            <p:cNvSpPr/>
            <p:nvPr/>
          </p:nvSpPr>
          <p:spPr>
            <a:xfrm>
              <a:off x="5006528" y="2697315"/>
              <a:ext cx="2273935" cy="687070"/>
            </a:xfrm>
            <a:custGeom>
              <a:avLst/>
              <a:gdLst/>
              <a:ahLst/>
              <a:cxnLst/>
              <a:rect l="l" t="t" r="r" b="b"/>
              <a:pathLst>
                <a:path w="2273934" h="687069">
                  <a:moveTo>
                    <a:pt x="248017" y="627031"/>
                  </a:moveTo>
                  <a:lnTo>
                    <a:pt x="243342" y="650184"/>
                  </a:lnTo>
                  <a:lnTo>
                    <a:pt x="230595" y="669090"/>
                  </a:lnTo>
                  <a:lnTo>
                    <a:pt x="211688" y="681837"/>
                  </a:lnTo>
                  <a:lnTo>
                    <a:pt x="188536" y="686511"/>
                  </a:lnTo>
                  <a:lnTo>
                    <a:pt x="165383" y="681837"/>
                  </a:lnTo>
                  <a:lnTo>
                    <a:pt x="146477" y="669090"/>
                  </a:lnTo>
                  <a:lnTo>
                    <a:pt x="133730" y="650184"/>
                  </a:lnTo>
                  <a:lnTo>
                    <a:pt x="129056" y="627031"/>
                  </a:lnTo>
                  <a:lnTo>
                    <a:pt x="133730" y="603878"/>
                  </a:lnTo>
                  <a:lnTo>
                    <a:pt x="146477" y="584972"/>
                  </a:lnTo>
                  <a:lnTo>
                    <a:pt x="165383" y="572224"/>
                  </a:lnTo>
                  <a:lnTo>
                    <a:pt x="188536" y="567550"/>
                  </a:lnTo>
                  <a:lnTo>
                    <a:pt x="211688" y="572224"/>
                  </a:lnTo>
                  <a:lnTo>
                    <a:pt x="230595" y="584972"/>
                  </a:lnTo>
                  <a:lnTo>
                    <a:pt x="243342" y="603878"/>
                  </a:lnTo>
                  <a:lnTo>
                    <a:pt x="248017" y="627031"/>
                  </a:lnTo>
                  <a:close/>
                </a:path>
                <a:path w="2273934" h="687069">
                  <a:moveTo>
                    <a:pt x="145287" y="393843"/>
                  </a:moveTo>
                  <a:lnTo>
                    <a:pt x="107366" y="393867"/>
                  </a:lnTo>
                  <a:lnTo>
                    <a:pt x="70086" y="391642"/>
                  </a:lnTo>
                  <a:lnTo>
                    <a:pt x="34084" y="387225"/>
                  </a:lnTo>
                  <a:lnTo>
                    <a:pt x="0" y="380675"/>
                  </a:lnTo>
                </a:path>
                <a:path w="2273934" h="687069">
                  <a:moveTo>
                    <a:pt x="273476" y="537954"/>
                  </a:moveTo>
                  <a:lnTo>
                    <a:pt x="258008" y="540141"/>
                  </a:lnTo>
                  <a:lnTo>
                    <a:pt x="242223" y="541924"/>
                  </a:lnTo>
                  <a:lnTo>
                    <a:pt x="226173" y="543298"/>
                  </a:lnTo>
                  <a:lnTo>
                    <a:pt x="209910" y="544257"/>
                  </a:lnTo>
                </a:path>
                <a:path w="2273934" h="687069">
                  <a:moveTo>
                    <a:pt x="821219" y="607201"/>
                  </a:moveTo>
                  <a:lnTo>
                    <a:pt x="810188" y="600323"/>
                  </a:lnTo>
                  <a:lnTo>
                    <a:pt x="800114" y="593228"/>
                  </a:lnTo>
                  <a:lnTo>
                    <a:pt x="791017" y="585933"/>
                  </a:lnTo>
                  <a:lnTo>
                    <a:pt x="782918" y="578451"/>
                  </a:lnTo>
                </a:path>
                <a:path w="2273934" h="687069">
                  <a:moveTo>
                    <a:pt x="1529499" y="535509"/>
                  </a:moveTo>
                  <a:lnTo>
                    <a:pt x="1527273" y="543507"/>
                  </a:lnTo>
                  <a:lnTo>
                    <a:pt x="1523977" y="551441"/>
                  </a:lnTo>
                  <a:lnTo>
                    <a:pt x="1519619" y="559296"/>
                  </a:lnTo>
                  <a:lnTo>
                    <a:pt x="1514209" y="567055"/>
                  </a:lnTo>
                </a:path>
                <a:path w="2273934" h="687069">
                  <a:moveTo>
                    <a:pt x="1833600" y="340591"/>
                  </a:moveTo>
                  <a:lnTo>
                    <a:pt x="1897237" y="356468"/>
                  </a:lnTo>
                  <a:lnTo>
                    <a:pt x="1949200" y="377142"/>
                  </a:lnTo>
                  <a:lnTo>
                    <a:pt x="1987992" y="401667"/>
                  </a:lnTo>
                  <a:lnTo>
                    <a:pt x="2012117" y="429099"/>
                  </a:lnTo>
                  <a:lnTo>
                    <a:pt x="2020080" y="458490"/>
                  </a:lnTo>
                </a:path>
                <a:path w="2273934" h="687069">
                  <a:moveTo>
                    <a:pt x="2273450" y="215018"/>
                  </a:moveTo>
                  <a:lnTo>
                    <a:pt x="2257686" y="227432"/>
                  </a:lnTo>
                  <a:lnTo>
                    <a:pt x="2238452" y="239012"/>
                  </a:lnTo>
                  <a:lnTo>
                    <a:pt x="2215959" y="249648"/>
                  </a:lnTo>
                  <a:lnTo>
                    <a:pt x="2190420" y="259228"/>
                  </a:lnTo>
                </a:path>
                <a:path w="2273934" h="687069">
                  <a:moveTo>
                    <a:pt x="2074200" y="50981"/>
                  </a:moveTo>
                  <a:lnTo>
                    <a:pt x="2077370" y="57869"/>
                  </a:lnTo>
                  <a:lnTo>
                    <a:pt x="2078840" y="64862"/>
                  </a:lnTo>
                  <a:lnTo>
                    <a:pt x="2078590" y="71860"/>
                  </a:lnTo>
                </a:path>
                <a:path w="2273934" h="687069">
                  <a:moveTo>
                    <a:pt x="1543899" y="26627"/>
                  </a:moveTo>
                  <a:lnTo>
                    <a:pt x="1552664" y="19531"/>
                  </a:lnTo>
                  <a:lnTo>
                    <a:pt x="1562702" y="12711"/>
                  </a:lnTo>
                  <a:lnTo>
                    <a:pt x="1573973" y="6191"/>
                  </a:lnTo>
                  <a:lnTo>
                    <a:pt x="1586439" y="0"/>
                  </a:lnTo>
                </a:path>
                <a:path w="2273934" h="687069">
                  <a:moveTo>
                    <a:pt x="1146019" y="39316"/>
                  </a:moveTo>
                  <a:lnTo>
                    <a:pt x="1149801" y="33395"/>
                  </a:lnTo>
                  <a:lnTo>
                    <a:pt x="1154505" y="27583"/>
                  </a:lnTo>
                  <a:lnTo>
                    <a:pt x="1160120" y="21896"/>
                  </a:lnTo>
                  <a:lnTo>
                    <a:pt x="1166629" y="16352"/>
                  </a:lnTo>
                </a:path>
                <a:path w="2273934" h="687069">
                  <a:moveTo>
                    <a:pt x="679093" y="47115"/>
                  </a:moveTo>
                  <a:lnTo>
                    <a:pt x="699000" y="52011"/>
                  </a:lnTo>
                  <a:lnTo>
                    <a:pt x="718095" y="57367"/>
                  </a:lnTo>
                  <a:lnTo>
                    <a:pt x="736328" y="63166"/>
                  </a:lnTo>
                  <a:lnTo>
                    <a:pt x="753647" y="69394"/>
                  </a:lnTo>
                </a:path>
                <a:path w="2273934" h="687069">
                  <a:moveTo>
                    <a:pt x="112824" y="222206"/>
                  </a:moveTo>
                  <a:lnTo>
                    <a:pt x="108686" y="216425"/>
                  </a:lnTo>
                  <a:lnTo>
                    <a:pt x="105136" y="210587"/>
                  </a:lnTo>
                  <a:lnTo>
                    <a:pt x="102177" y="204698"/>
                  </a:lnTo>
                  <a:lnTo>
                    <a:pt x="99813" y="198766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83C0705-965A-4DFB-9324-9CFC0977D772}"/>
                </a:ext>
              </a:extLst>
            </p:cNvPr>
            <p:cNvSpPr/>
            <p:nvPr/>
          </p:nvSpPr>
          <p:spPr>
            <a:xfrm>
              <a:off x="4881860" y="2660956"/>
              <a:ext cx="2479040" cy="773430"/>
            </a:xfrm>
            <a:custGeom>
              <a:avLst/>
              <a:gdLst/>
              <a:ahLst/>
              <a:cxnLst/>
              <a:rect l="l" t="t" r="r" b="b"/>
              <a:pathLst>
                <a:path w="2479040" h="773429">
                  <a:moveTo>
                    <a:pt x="62649" y="753516"/>
                  </a:moveTo>
                  <a:lnTo>
                    <a:pt x="61087" y="745807"/>
                  </a:lnTo>
                  <a:lnTo>
                    <a:pt x="56832" y="739508"/>
                  </a:lnTo>
                  <a:lnTo>
                    <a:pt x="50533" y="735253"/>
                  </a:lnTo>
                  <a:lnTo>
                    <a:pt x="42824" y="733691"/>
                  </a:lnTo>
                  <a:lnTo>
                    <a:pt x="35102" y="735253"/>
                  </a:lnTo>
                  <a:lnTo>
                    <a:pt x="28803" y="739508"/>
                  </a:lnTo>
                  <a:lnTo>
                    <a:pt x="24549" y="745807"/>
                  </a:lnTo>
                  <a:lnTo>
                    <a:pt x="22999" y="753516"/>
                  </a:lnTo>
                  <a:lnTo>
                    <a:pt x="24549" y="761238"/>
                  </a:lnTo>
                  <a:lnTo>
                    <a:pt x="28803" y="767537"/>
                  </a:lnTo>
                  <a:lnTo>
                    <a:pt x="35102" y="771791"/>
                  </a:lnTo>
                  <a:lnTo>
                    <a:pt x="42824" y="773341"/>
                  </a:lnTo>
                  <a:lnTo>
                    <a:pt x="50533" y="771791"/>
                  </a:lnTo>
                  <a:lnTo>
                    <a:pt x="56832" y="767537"/>
                  </a:lnTo>
                  <a:lnTo>
                    <a:pt x="61087" y="761238"/>
                  </a:lnTo>
                  <a:lnTo>
                    <a:pt x="62649" y="753516"/>
                  </a:lnTo>
                  <a:close/>
                </a:path>
                <a:path w="2479040" h="773429">
                  <a:moveTo>
                    <a:pt x="2478989" y="336524"/>
                  </a:moveTo>
                  <a:lnTo>
                    <a:pt x="2467191" y="307454"/>
                  </a:lnTo>
                  <a:lnTo>
                    <a:pt x="2440724" y="279361"/>
                  </a:lnTo>
                  <a:lnTo>
                    <a:pt x="2399284" y="253123"/>
                  </a:lnTo>
                  <a:lnTo>
                    <a:pt x="2404884" y="248005"/>
                  </a:lnTo>
                  <a:lnTo>
                    <a:pt x="2409558" y="242722"/>
                  </a:lnTo>
                  <a:lnTo>
                    <a:pt x="2413292" y="237337"/>
                  </a:lnTo>
                  <a:lnTo>
                    <a:pt x="2423922" y="209931"/>
                  </a:lnTo>
                  <a:lnTo>
                    <a:pt x="2418626" y="183146"/>
                  </a:lnTo>
                  <a:lnTo>
                    <a:pt x="2365451" y="135051"/>
                  </a:lnTo>
                  <a:lnTo>
                    <a:pt x="2320137" y="115506"/>
                  </a:lnTo>
                  <a:lnTo>
                    <a:pt x="2264067" y="100139"/>
                  </a:lnTo>
                  <a:lnTo>
                    <a:pt x="2198522" y="89827"/>
                  </a:lnTo>
                  <a:lnTo>
                    <a:pt x="2185924" y="71666"/>
                  </a:lnTo>
                  <a:lnTo>
                    <a:pt x="2138375" y="39395"/>
                  </a:lnTo>
                  <a:lnTo>
                    <a:pt x="2057996" y="13512"/>
                  </a:lnTo>
                  <a:lnTo>
                    <a:pt x="2007603" y="5130"/>
                  </a:lnTo>
                  <a:lnTo>
                    <a:pt x="1954898" y="825"/>
                  </a:lnTo>
                  <a:lnTo>
                    <a:pt x="1901456" y="546"/>
                  </a:lnTo>
                  <a:lnTo>
                    <a:pt x="1848853" y="4254"/>
                  </a:lnTo>
                  <a:lnTo>
                    <a:pt x="1798662" y="11874"/>
                  </a:lnTo>
                  <a:lnTo>
                    <a:pt x="1752473" y="23368"/>
                  </a:lnTo>
                  <a:lnTo>
                    <a:pt x="1711858" y="38684"/>
                  </a:lnTo>
                  <a:lnTo>
                    <a:pt x="1693227" y="30175"/>
                  </a:lnTo>
                  <a:lnTo>
                    <a:pt x="1649349" y="15938"/>
                  </a:lnTo>
                  <a:lnTo>
                    <a:pt x="1570202" y="2628"/>
                  </a:lnTo>
                  <a:lnTo>
                    <a:pt x="1514652" y="0"/>
                  </a:lnTo>
                  <a:lnTo>
                    <a:pt x="1459852" y="2235"/>
                  </a:lnTo>
                  <a:lnTo>
                    <a:pt x="1407858" y="9067"/>
                  </a:lnTo>
                  <a:lnTo>
                    <a:pt x="1360652" y="20205"/>
                  </a:lnTo>
                  <a:lnTo>
                    <a:pt x="1320279" y="35407"/>
                  </a:lnTo>
                  <a:lnTo>
                    <a:pt x="1288745" y="54394"/>
                  </a:lnTo>
                  <a:lnTo>
                    <a:pt x="1272425" y="48539"/>
                  </a:lnTo>
                  <a:lnTo>
                    <a:pt x="1217663" y="33934"/>
                  </a:lnTo>
                  <a:lnTo>
                    <a:pt x="1166787" y="25527"/>
                  </a:lnTo>
                  <a:lnTo>
                    <a:pt x="1114425" y="20916"/>
                  </a:lnTo>
                  <a:lnTo>
                    <a:pt x="1061732" y="19989"/>
                  </a:lnTo>
                  <a:lnTo>
                    <a:pt x="1009865" y="22580"/>
                  </a:lnTo>
                  <a:lnTo>
                    <a:pt x="960018" y="28575"/>
                  </a:lnTo>
                  <a:lnTo>
                    <a:pt x="913345" y="37820"/>
                  </a:lnTo>
                  <a:lnTo>
                    <a:pt x="871016" y="50177"/>
                  </a:lnTo>
                  <a:lnTo>
                    <a:pt x="834186" y="65493"/>
                  </a:lnTo>
                  <a:lnTo>
                    <a:pt x="804049" y="83642"/>
                  </a:lnTo>
                  <a:lnTo>
                    <a:pt x="757770" y="74587"/>
                  </a:lnTo>
                  <a:lnTo>
                    <a:pt x="709168" y="68072"/>
                  </a:lnTo>
                  <a:lnTo>
                    <a:pt x="658901" y="64122"/>
                  </a:lnTo>
                  <a:lnTo>
                    <a:pt x="607631" y="62814"/>
                  </a:lnTo>
                  <a:lnTo>
                    <a:pt x="556044" y="64198"/>
                  </a:lnTo>
                  <a:lnTo>
                    <a:pt x="487895" y="70307"/>
                  </a:lnTo>
                  <a:lnTo>
                    <a:pt x="425386" y="80759"/>
                  </a:lnTo>
                  <a:lnTo>
                    <a:pt x="369468" y="95072"/>
                  </a:lnTo>
                  <a:lnTo>
                    <a:pt x="321056" y="112776"/>
                  </a:lnTo>
                  <a:lnTo>
                    <a:pt x="281089" y="133375"/>
                  </a:lnTo>
                  <a:lnTo>
                    <a:pt x="250507" y="156400"/>
                  </a:lnTo>
                  <a:lnTo>
                    <a:pt x="221259" y="207759"/>
                  </a:lnTo>
                  <a:lnTo>
                    <a:pt x="224472" y="235127"/>
                  </a:lnTo>
                  <a:lnTo>
                    <a:pt x="222377" y="237350"/>
                  </a:lnTo>
                  <a:lnTo>
                    <a:pt x="165087" y="242430"/>
                  </a:lnTo>
                  <a:lnTo>
                    <a:pt x="113055" y="252463"/>
                  </a:lnTo>
                  <a:lnTo>
                    <a:pt x="68313" y="266966"/>
                  </a:lnTo>
                  <a:lnTo>
                    <a:pt x="32893" y="285419"/>
                  </a:lnTo>
                  <a:lnTo>
                    <a:pt x="4038" y="314744"/>
                  </a:lnTo>
                  <a:lnTo>
                    <a:pt x="0" y="345059"/>
                  </a:lnTo>
                  <a:lnTo>
                    <a:pt x="19291" y="374154"/>
                  </a:lnTo>
                  <a:lnTo>
                    <a:pt x="60452" y="399821"/>
                  </a:lnTo>
                  <a:lnTo>
                    <a:pt x="122008" y="419823"/>
                  </a:lnTo>
                  <a:lnTo>
                    <a:pt x="89293" y="436892"/>
                  </a:lnTo>
                  <a:lnTo>
                    <a:pt x="67017" y="456095"/>
                  </a:lnTo>
                  <a:lnTo>
                    <a:pt x="55791" y="476707"/>
                  </a:lnTo>
                  <a:lnTo>
                    <a:pt x="56210" y="498030"/>
                  </a:lnTo>
                  <a:lnTo>
                    <a:pt x="104825" y="545503"/>
                  </a:lnTo>
                  <a:lnTo>
                    <a:pt x="149567" y="563372"/>
                  </a:lnTo>
                  <a:lnTo>
                    <a:pt x="204393" y="576249"/>
                  </a:lnTo>
                  <a:lnTo>
                    <a:pt x="266661" y="583323"/>
                  </a:lnTo>
                  <a:lnTo>
                    <a:pt x="333730" y="583755"/>
                  </a:lnTo>
                  <a:lnTo>
                    <a:pt x="335254" y="584809"/>
                  </a:lnTo>
                  <a:lnTo>
                    <a:pt x="369963" y="604926"/>
                  </a:lnTo>
                  <a:lnTo>
                    <a:pt x="406158" y="620915"/>
                  </a:lnTo>
                  <a:lnTo>
                    <a:pt x="446392" y="634809"/>
                  </a:lnTo>
                  <a:lnTo>
                    <a:pt x="490105" y="646569"/>
                  </a:lnTo>
                  <a:lnTo>
                    <a:pt x="536714" y="656107"/>
                  </a:lnTo>
                  <a:lnTo>
                    <a:pt x="585673" y="663397"/>
                  </a:lnTo>
                  <a:lnTo>
                    <a:pt x="636409" y="668375"/>
                  </a:lnTo>
                  <a:lnTo>
                    <a:pt x="688327" y="670979"/>
                  </a:lnTo>
                  <a:lnTo>
                    <a:pt x="740879" y="671144"/>
                  </a:lnTo>
                  <a:lnTo>
                    <a:pt x="793496" y="668832"/>
                  </a:lnTo>
                  <a:lnTo>
                    <a:pt x="845604" y="663994"/>
                  </a:lnTo>
                  <a:lnTo>
                    <a:pt x="896632" y="656539"/>
                  </a:lnTo>
                  <a:lnTo>
                    <a:pt x="946023" y="646442"/>
                  </a:lnTo>
                  <a:lnTo>
                    <a:pt x="987729" y="666915"/>
                  </a:lnTo>
                  <a:lnTo>
                    <a:pt x="1037386" y="684161"/>
                  </a:lnTo>
                  <a:lnTo>
                    <a:pt x="1093787" y="697814"/>
                  </a:lnTo>
                  <a:lnTo>
                    <a:pt x="1155750" y="707555"/>
                  </a:lnTo>
                  <a:lnTo>
                    <a:pt x="1217333" y="712812"/>
                  </a:lnTo>
                  <a:lnTo>
                    <a:pt x="1278623" y="714070"/>
                  </a:lnTo>
                  <a:lnTo>
                    <a:pt x="1338605" y="711568"/>
                  </a:lnTo>
                  <a:lnTo>
                    <a:pt x="1396288" y="705497"/>
                  </a:lnTo>
                  <a:lnTo>
                    <a:pt x="1450695" y="696074"/>
                  </a:lnTo>
                  <a:lnTo>
                    <a:pt x="1500822" y="683501"/>
                  </a:lnTo>
                  <a:lnTo>
                    <a:pt x="1545666" y="667994"/>
                  </a:lnTo>
                  <a:lnTo>
                    <a:pt x="1584248" y="649757"/>
                  </a:lnTo>
                  <a:lnTo>
                    <a:pt x="1638617" y="605942"/>
                  </a:lnTo>
                  <a:lnTo>
                    <a:pt x="1678952" y="614362"/>
                  </a:lnTo>
                  <a:lnTo>
                    <a:pt x="1721650" y="620496"/>
                  </a:lnTo>
                  <a:lnTo>
                    <a:pt x="1766100" y="624293"/>
                  </a:lnTo>
                  <a:lnTo>
                    <a:pt x="1811667" y="625665"/>
                  </a:lnTo>
                  <a:lnTo>
                    <a:pt x="1878584" y="623239"/>
                  </a:lnTo>
                  <a:lnTo>
                    <a:pt x="1941017" y="615861"/>
                  </a:lnTo>
                  <a:lnTo>
                    <a:pt x="1997621" y="604050"/>
                  </a:lnTo>
                  <a:lnTo>
                    <a:pt x="2047049" y="588340"/>
                  </a:lnTo>
                  <a:lnTo>
                    <a:pt x="2087956" y="569226"/>
                  </a:lnTo>
                  <a:lnTo>
                    <a:pt x="2138832" y="522909"/>
                  </a:lnTo>
                  <a:lnTo>
                    <a:pt x="2146122" y="496722"/>
                  </a:lnTo>
                  <a:lnTo>
                    <a:pt x="2194953" y="492721"/>
                  </a:lnTo>
                  <a:lnTo>
                    <a:pt x="2241893" y="486321"/>
                  </a:lnTo>
                  <a:lnTo>
                    <a:pt x="2286355" y="477634"/>
                  </a:lnTo>
                  <a:lnTo>
                    <a:pt x="2327808" y="466737"/>
                  </a:lnTo>
                  <a:lnTo>
                    <a:pt x="2385098" y="445592"/>
                  </a:lnTo>
                  <a:lnTo>
                    <a:pt x="2429154" y="421132"/>
                  </a:lnTo>
                  <a:lnTo>
                    <a:pt x="2459685" y="394233"/>
                  </a:lnTo>
                  <a:lnTo>
                    <a:pt x="2476385" y="365747"/>
                  </a:lnTo>
                  <a:lnTo>
                    <a:pt x="2478989" y="33652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ADD065CF-F2FD-44D3-8E0E-54639C7593FB}"/>
                </a:ext>
              </a:extLst>
            </p:cNvPr>
            <p:cNvSpPr txBox="1"/>
            <p:nvPr/>
          </p:nvSpPr>
          <p:spPr>
            <a:xfrm>
              <a:off x="5326753" y="2698611"/>
              <a:ext cx="1414145" cy="56832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 indent="181610">
                <a:lnSpc>
                  <a:spcPts val="2110"/>
                </a:lnSpc>
                <a:spcBef>
                  <a:spcPts val="210"/>
                </a:spcBef>
              </a:pPr>
              <a:r>
                <a:rPr sz="1800" spc="-10" dirty="0">
                  <a:solidFill>
                    <a:srgbClr val="FFFFFF"/>
                  </a:solidFill>
                  <a:cs typeface="+mn-ea"/>
                  <a:sym typeface="+mn-lt"/>
                </a:rPr>
                <a:t>“upper-left 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beak”</a:t>
              </a:r>
              <a:r>
                <a:rPr sz="1800" spc="-60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sz="1800" spc="-10" dirty="0">
                  <a:solidFill>
                    <a:srgbClr val="FFFFFF"/>
                  </a:solidFill>
                  <a:cs typeface="+mn-ea"/>
                  <a:sym typeface="+mn-lt"/>
                </a:rPr>
                <a:t>detector</a:t>
              </a:r>
              <a:endParaRPr sz="1800" dirty="0">
                <a:cs typeface="+mn-ea"/>
                <a:sym typeface="+mn-lt"/>
              </a:endParaRPr>
            </a:p>
          </p:txBody>
        </p:sp>
      </p:grpSp>
      <p:sp>
        <p:nvSpPr>
          <p:cNvPr id="23" name="object 20">
            <a:extLst>
              <a:ext uri="{FF2B5EF4-FFF2-40B4-BE49-F238E27FC236}">
                <a16:creationId xmlns:a16="http://schemas.microsoft.com/office/drawing/2014/main" id="{B1EC75E5-5DFB-4903-88EC-72C4D6F0E2F6}"/>
              </a:ext>
            </a:extLst>
          </p:cNvPr>
          <p:cNvSpPr/>
          <p:nvPr/>
        </p:nvSpPr>
        <p:spPr>
          <a:xfrm>
            <a:off x="3663790" y="4568508"/>
            <a:ext cx="1714506" cy="1107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DA306D4-E868-4446-B62C-C39F9B0AF073}"/>
              </a:ext>
            </a:extLst>
          </p:cNvPr>
          <p:cNvGrpSpPr/>
          <p:nvPr/>
        </p:nvGrpSpPr>
        <p:grpSpPr>
          <a:xfrm>
            <a:off x="4703298" y="5213719"/>
            <a:ext cx="2596895" cy="963167"/>
            <a:chOff x="4703298" y="5213719"/>
            <a:chExt cx="2596895" cy="963167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F223DFB7-2714-4FCE-909C-E4CAE750322C}"/>
                </a:ext>
              </a:extLst>
            </p:cNvPr>
            <p:cNvSpPr/>
            <p:nvPr/>
          </p:nvSpPr>
          <p:spPr>
            <a:xfrm>
              <a:off x="4703298" y="5213719"/>
              <a:ext cx="2596895" cy="9296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BE8B0F77-035B-4D11-B15C-219B5A29C115}"/>
                </a:ext>
              </a:extLst>
            </p:cNvPr>
            <p:cNvSpPr/>
            <p:nvPr/>
          </p:nvSpPr>
          <p:spPr>
            <a:xfrm>
              <a:off x="5047722" y="5305159"/>
              <a:ext cx="1731264" cy="8717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BF60C798-707B-499C-8A66-CE0E2AC853F4}"/>
                </a:ext>
              </a:extLst>
            </p:cNvPr>
            <p:cNvSpPr/>
            <p:nvPr/>
          </p:nvSpPr>
          <p:spPr>
            <a:xfrm>
              <a:off x="4978037" y="5252353"/>
              <a:ext cx="39662" cy="39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5F5418FC-B99A-4212-A5C8-851BFE483E1A}"/>
                </a:ext>
              </a:extLst>
            </p:cNvPr>
            <p:cNvSpPr/>
            <p:nvPr/>
          </p:nvSpPr>
          <p:spPr>
            <a:xfrm>
              <a:off x="4762473" y="5272686"/>
              <a:ext cx="2478983" cy="7918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B7CF4460-B4E4-482A-9ECF-BD2724FD555C}"/>
                </a:ext>
              </a:extLst>
            </p:cNvPr>
            <p:cNvSpPr txBox="1"/>
            <p:nvPr/>
          </p:nvSpPr>
          <p:spPr>
            <a:xfrm>
              <a:off x="5234577" y="5389996"/>
              <a:ext cx="1360170" cy="565150"/>
            </a:xfrm>
            <a:prstGeom prst="rect">
              <a:avLst/>
            </a:prstGeom>
          </p:spPr>
          <p:txBody>
            <a:bodyPr vert="horz" wrap="square" lIns="0" tIns="28575" rIns="0" bIns="0" rtlCol="0">
              <a:spAutoFit/>
            </a:bodyPr>
            <a:lstStyle/>
            <a:p>
              <a:pPr marL="282575" marR="5080" indent="-270510">
                <a:lnSpc>
                  <a:spcPts val="2090"/>
                </a:lnSpc>
                <a:spcBef>
                  <a:spcPts val="225"/>
                </a:spcBef>
              </a:pP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“middle</a:t>
              </a:r>
              <a:r>
                <a:rPr sz="1800" spc="-45" dirty="0">
                  <a:solidFill>
                    <a:srgbClr val="FFFFFF"/>
                  </a:solidFill>
                  <a:cs typeface="+mn-ea"/>
                  <a:sym typeface="+mn-lt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cs typeface="+mn-ea"/>
                  <a:sym typeface="+mn-lt"/>
                </a:rPr>
                <a:t>beak”  </a:t>
              </a:r>
              <a:r>
                <a:rPr sz="1800" spc="-10" dirty="0">
                  <a:solidFill>
                    <a:srgbClr val="FFFFFF"/>
                  </a:solidFill>
                  <a:cs typeface="+mn-ea"/>
                  <a:sym typeface="+mn-lt"/>
                </a:rPr>
                <a:t>detector</a:t>
              </a:r>
              <a:endParaRPr sz="1800" dirty="0">
                <a:cs typeface="+mn-ea"/>
                <a:sym typeface="+mn-lt"/>
              </a:endParaRPr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E71EC414-3397-4C6B-878E-AE40CB9D88DF}"/>
              </a:ext>
            </a:extLst>
          </p:cNvPr>
          <p:cNvSpPr txBox="1"/>
          <p:nvPr/>
        </p:nvSpPr>
        <p:spPr>
          <a:xfrm>
            <a:off x="4363572" y="3893427"/>
            <a:ext cx="2922905" cy="8940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cs typeface="+mn-ea"/>
                <a:sym typeface="+mn-lt"/>
              </a:rPr>
              <a:t>Do </a:t>
            </a:r>
            <a:r>
              <a:rPr sz="1800" spc="-10" dirty="0">
                <a:cs typeface="+mn-ea"/>
                <a:sym typeface="+mn-lt"/>
              </a:rPr>
              <a:t>almost </a:t>
            </a:r>
            <a:r>
              <a:rPr sz="1800" spc="-5" dirty="0">
                <a:cs typeface="+mn-ea"/>
                <a:sym typeface="+mn-lt"/>
              </a:rPr>
              <a:t>the same</a:t>
            </a:r>
            <a:r>
              <a:rPr sz="1800" spc="25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thing</a:t>
            </a:r>
            <a:endParaRPr sz="1800">
              <a:cs typeface="+mn-ea"/>
              <a:sym typeface="+mn-lt"/>
            </a:endParaRPr>
          </a:p>
          <a:p>
            <a:pPr marL="797560" marR="5080">
              <a:lnSpc>
                <a:spcPts val="2090"/>
              </a:lnSpc>
              <a:spcBef>
                <a:spcPts val="345"/>
              </a:spcBef>
            </a:pPr>
            <a:r>
              <a:rPr sz="1800" spc="-5" dirty="0">
                <a:cs typeface="+mn-ea"/>
                <a:sym typeface="+mn-lt"/>
              </a:rPr>
              <a:t>They can use the same  set </a:t>
            </a:r>
            <a:r>
              <a:rPr sz="1800" dirty="0">
                <a:cs typeface="+mn-ea"/>
                <a:sym typeface="+mn-lt"/>
              </a:rPr>
              <a:t>of</a:t>
            </a:r>
            <a:r>
              <a:rPr sz="1800" spc="-5" dirty="0">
                <a:cs typeface="+mn-ea"/>
                <a:sym typeface="+mn-lt"/>
              </a:rPr>
              <a:t> </a:t>
            </a:r>
            <a:r>
              <a:rPr sz="1800" spc="-15" dirty="0">
                <a:cs typeface="+mn-ea"/>
                <a:sym typeface="+mn-lt"/>
              </a:rPr>
              <a:t>parameters.</a:t>
            </a:r>
            <a:endParaRPr sz="1800">
              <a:cs typeface="+mn-ea"/>
              <a:sym typeface="+mn-lt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1D6E554B-7BA8-4C8E-A60E-1E126D474996}"/>
              </a:ext>
            </a:extLst>
          </p:cNvPr>
          <p:cNvSpPr/>
          <p:nvPr/>
        </p:nvSpPr>
        <p:spPr>
          <a:xfrm>
            <a:off x="4128318" y="3818993"/>
            <a:ext cx="228600" cy="1006475"/>
          </a:xfrm>
          <a:custGeom>
            <a:avLst/>
            <a:gdLst/>
            <a:ahLst/>
            <a:cxnLst/>
            <a:rect l="l" t="t" r="r" b="b"/>
            <a:pathLst>
              <a:path w="228600" h="1006475">
                <a:moveTo>
                  <a:pt x="76200" y="777430"/>
                </a:moveTo>
                <a:lnTo>
                  <a:pt x="0" y="777430"/>
                </a:lnTo>
                <a:lnTo>
                  <a:pt x="114300" y="1006030"/>
                </a:lnTo>
                <a:lnTo>
                  <a:pt x="209550" y="815530"/>
                </a:lnTo>
                <a:lnTo>
                  <a:pt x="76200" y="815530"/>
                </a:lnTo>
                <a:lnTo>
                  <a:pt x="76200" y="777430"/>
                </a:lnTo>
                <a:close/>
              </a:path>
              <a:path w="228600" h="1006475">
                <a:moveTo>
                  <a:pt x="152400" y="190500"/>
                </a:moveTo>
                <a:lnTo>
                  <a:pt x="76200" y="190500"/>
                </a:lnTo>
                <a:lnTo>
                  <a:pt x="76200" y="815530"/>
                </a:lnTo>
                <a:lnTo>
                  <a:pt x="152400" y="815530"/>
                </a:lnTo>
                <a:lnTo>
                  <a:pt x="152400" y="190500"/>
                </a:lnTo>
                <a:close/>
              </a:path>
              <a:path w="228600" h="1006475">
                <a:moveTo>
                  <a:pt x="228600" y="777430"/>
                </a:moveTo>
                <a:lnTo>
                  <a:pt x="152400" y="777430"/>
                </a:lnTo>
                <a:lnTo>
                  <a:pt x="152400" y="815530"/>
                </a:lnTo>
                <a:lnTo>
                  <a:pt x="209550" y="815530"/>
                </a:lnTo>
                <a:lnTo>
                  <a:pt x="228600" y="777430"/>
                </a:lnTo>
                <a:close/>
              </a:path>
              <a:path w="228600" h="100647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00647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8301D7D-061F-42E8-9ABF-FD747417E7DB}"/>
              </a:ext>
            </a:extLst>
          </p:cNvPr>
          <p:cNvSpPr/>
          <p:nvPr/>
        </p:nvSpPr>
        <p:spPr>
          <a:xfrm>
            <a:off x="3777671" y="2928786"/>
            <a:ext cx="211404" cy="73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7FF5AB2E-8BEB-4A09-BBAF-C8CE72FA7EB8}"/>
              </a:ext>
            </a:extLst>
          </p:cNvPr>
          <p:cNvSpPr txBox="1"/>
          <p:nvPr/>
        </p:nvSpPr>
        <p:spPr>
          <a:xfrm>
            <a:off x="1926227" y="2467979"/>
            <a:ext cx="387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505" dirty="0">
                <a:cs typeface="+mn-ea"/>
                <a:sym typeface="+mn-lt"/>
              </a:rPr>
              <a:t>𝑥⃗</a:t>
            </a:r>
            <a:r>
              <a:rPr sz="2850" spc="-757" baseline="-17543" dirty="0">
                <a:cs typeface="+mn-ea"/>
                <a:sym typeface="+mn-lt"/>
              </a:rPr>
              <a:t>𝑠</a:t>
            </a:r>
            <a:endParaRPr sz="2850" baseline="-17543" dirty="0">
              <a:cs typeface="+mn-ea"/>
              <a:sym typeface="+mn-lt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31E1C49F-8288-4F6B-9F07-0813F715258A}"/>
              </a:ext>
            </a:extLst>
          </p:cNvPr>
          <p:cNvSpPr txBox="1"/>
          <p:nvPr/>
        </p:nvSpPr>
        <p:spPr>
          <a:xfrm>
            <a:off x="3725601" y="2851011"/>
            <a:ext cx="404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cs typeface="+mn-ea"/>
                <a:sym typeface="+mn-lt"/>
              </a:rPr>
              <a:t>𝑤</a:t>
            </a:r>
            <a:r>
              <a:rPr sz="2400" spc="135" baseline="-17361" dirty="0">
                <a:cs typeface="+mn-ea"/>
                <a:sym typeface="+mn-lt"/>
              </a:rPr>
              <a:t>𝑠</a:t>
            </a:r>
            <a:endParaRPr sz="2400" baseline="-17361">
              <a:cs typeface="+mn-ea"/>
              <a:sym typeface="+mn-lt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898F9C4-9B39-43A0-9273-B4ED05D166B0}"/>
              </a:ext>
            </a:extLst>
          </p:cNvPr>
          <p:cNvSpPr/>
          <p:nvPr/>
        </p:nvSpPr>
        <p:spPr>
          <a:xfrm>
            <a:off x="3806157" y="5547577"/>
            <a:ext cx="211404" cy="73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F0C234BB-4031-4F3C-BC43-7BD98D3DA7F1}"/>
              </a:ext>
            </a:extLst>
          </p:cNvPr>
          <p:cNvSpPr txBox="1"/>
          <p:nvPr/>
        </p:nvSpPr>
        <p:spPr>
          <a:xfrm>
            <a:off x="3754087" y="5469243"/>
            <a:ext cx="404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cs typeface="+mn-ea"/>
                <a:sym typeface="+mn-lt"/>
              </a:rPr>
              <a:t>𝑤</a:t>
            </a:r>
            <a:r>
              <a:rPr sz="2400" spc="135" baseline="-17361" dirty="0">
                <a:cs typeface="+mn-ea"/>
                <a:sym typeface="+mn-lt"/>
              </a:rPr>
              <a:t>𝑠</a:t>
            </a:r>
            <a:endParaRPr sz="2400" baseline="-17361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578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5" dirty="0">
                <a:ea typeface="+mn-ea"/>
                <a:cs typeface="+mn-ea"/>
                <a:sym typeface="+mn-lt"/>
              </a:rPr>
              <a:t>Why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for</a:t>
            </a:r>
            <a:r>
              <a:rPr lang="en-US" altLang="zh-CN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Image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15044"/>
            <a:ext cx="8069873" cy="4561919"/>
          </a:xfrm>
        </p:spPr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(3) Subsampling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pixels </a:t>
            </a:r>
            <a:r>
              <a:rPr lang="en-US" altLang="zh-CN" dirty="0">
                <a:ea typeface="+mn-ea"/>
                <a:cs typeface="+mn-ea"/>
                <a:sym typeface="+mn-lt"/>
              </a:rPr>
              <a:t>will not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change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</a:t>
            </a:r>
            <a:r>
              <a:rPr lang="en-US" altLang="zh-CN" spc="5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object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0D9A8A1-1D1B-4A17-8126-A949C7DFBB41}"/>
              </a:ext>
            </a:extLst>
          </p:cNvPr>
          <p:cNvSpPr/>
          <p:nvPr/>
        </p:nvSpPr>
        <p:spPr>
          <a:xfrm>
            <a:off x="1613515" y="3097344"/>
            <a:ext cx="2502052" cy="1694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7E376B6-1926-4A79-8312-EE8C0CB95B6F}"/>
              </a:ext>
            </a:extLst>
          </p:cNvPr>
          <p:cNvSpPr/>
          <p:nvPr/>
        </p:nvSpPr>
        <p:spPr>
          <a:xfrm>
            <a:off x="5751225" y="3479478"/>
            <a:ext cx="1317561" cy="892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90F86FA6-8F5B-49EF-A3C5-0279C47492D3}"/>
              </a:ext>
            </a:extLst>
          </p:cNvPr>
          <p:cNvGrpSpPr/>
          <p:nvPr/>
        </p:nvGrpSpPr>
        <p:grpSpPr>
          <a:xfrm>
            <a:off x="4188224" y="3618298"/>
            <a:ext cx="1408430" cy="615315"/>
            <a:chOff x="4434408" y="3571405"/>
            <a:chExt cx="1408430" cy="615315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9349FF0-22FB-4C24-A523-A5BA592B1399}"/>
                </a:ext>
              </a:extLst>
            </p:cNvPr>
            <p:cNvSpPr/>
            <p:nvPr/>
          </p:nvSpPr>
          <p:spPr>
            <a:xfrm>
              <a:off x="4440758" y="3577755"/>
              <a:ext cx="1395730" cy="602615"/>
            </a:xfrm>
            <a:custGeom>
              <a:avLst/>
              <a:gdLst/>
              <a:ahLst/>
              <a:cxnLst/>
              <a:rect l="l" t="t" r="r" b="b"/>
              <a:pathLst>
                <a:path w="1395729" h="602614">
                  <a:moveTo>
                    <a:pt x="1094397" y="0"/>
                  </a:moveTo>
                  <a:lnTo>
                    <a:pt x="1094397" y="150545"/>
                  </a:lnTo>
                  <a:lnTo>
                    <a:pt x="0" y="150545"/>
                  </a:lnTo>
                  <a:lnTo>
                    <a:pt x="0" y="451650"/>
                  </a:lnTo>
                  <a:lnTo>
                    <a:pt x="1094397" y="451650"/>
                  </a:lnTo>
                  <a:lnTo>
                    <a:pt x="1094397" y="602195"/>
                  </a:lnTo>
                  <a:lnTo>
                    <a:pt x="1395501" y="301091"/>
                  </a:lnTo>
                  <a:lnTo>
                    <a:pt x="10943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28DF2283-CB2D-4A32-BAEE-16D641CF28E8}"/>
                </a:ext>
              </a:extLst>
            </p:cNvPr>
            <p:cNvSpPr/>
            <p:nvPr/>
          </p:nvSpPr>
          <p:spPr>
            <a:xfrm>
              <a:off x="4440758" y="3577755"/>
              <a:ext cx="1395730" cy="602615"/>
            </a:xfrm>
            <a:custGeom>
              <a:avLst/>
              <a:gdLst/>
              <a:ahLst/>
              <a:cxnLst/>
              <a:rect l="l" t="t" r="r" b="b"/>
              <a:pathLst>
                <a:path w="1395729" h="602614">
                  <a:moveTo>
                    <a:pt x="0" y="150551"/>
                  </a:moveTo>
                  <a:lnTo>
                    <a:pt x="1094400" y="150551"/>
                  </a:lnTo>
                  <a:lnTo>
                    <a:pt x="1094400" y="0"/>
                  </a:lnTo>
                  <a:lnTo>
                    <a:pt x="1395500" y="301101"/>
                  </a:lnTo>
                  <a:lnTo>
                    <a:pt x="1094400" y="602201"/>
                  </a:lnTo>
                  <a:lnTo>
                    <a:pt x="1094400" y="451650"/>
                  </a:lnTo>
                  <a:lnTo>
                    <a:pt x="0" y="451650"/>
                  </a:lnTo>
                  <a:lnTo>
                    <a:pt x="0" y="15055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78625F8B-0775-4C01-8614-2F7AEC7F75F1}"/>
              </a:ext>
            </a:extLst>
          </p:cNvPr>
          <p:cNvSpPr txBox="1"/>
          <p:nvPr/>
        </p:nvSpPr>
        <p:spPr>
          <a:xfrm>
            <a:off x="1337162" y="4254557"/>
            <a:ext cx="6469676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3910" algn="ctr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FF0000"/>
                </a:solidFill>
                <a:cs typeface="+mn-ea"/>
                <a:sym typeface="+mn-lt"/>
              </a:rPr>
              <a:t>subsampling</a:t>
            </a:r>
            <a:endParaRPr sz="21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35" dirty="0">
                <a:cs typeface="+mn-ea"/>
                <a:sym typeface="+mn-lt"/>
              </a:rPr>
              <a:t>We </a:t>
            </a:r>
            <a:r>
              <a:rPr sz="2000" spc="-5" dirty="0">
                <a:cs typeface="+mn-ea"/>
                <a:sym typeface="+mn-lt"/>
              </a:rPr>
              <a:t>can subsample </a:t>
            </a:r>
            <a:r>
              <a:rPr sz="2000" dirty="0">
                <a:cs typeface="+mn-ea"/>
                <a:sym typeface="+mn-lt"/>
              </a:rPr>
              <a:t>the </a:t>
            </a:r>
            <a:r>
              <a:rPr sz="2000" spc="-10" dirty="0">
                <a:cs typeface="+mn-ea"/>
                <a:sym typeface="+mn-lt"/>
              </a:rPr>
              <a:t>pixels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20" dirty="0">
                <a:cs typeface="+mn-ea"/>
                <a:sym typeface="+mn-lt"/>
              </a:rPr>
              <a:t>make </a:t>
            </a:r>
            <a:r>
              <a:rPr sz="2000" spc="-5" dirty="0">
                <a:cs typeface="+mn-ea"/>
                <a:sym typeface="+mn-lt"/>
              </a:rPr>
              <a:t>image</a:t>
            </a:r>
            <a:r>
              <a:rPr sz="2000" spc="14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smaller</a:t>
            </a:r>
            <a:endParaRPr sz="2000" dirty="0">
              <a:cs typeface="+mn-ea"/>
              <a:sym typeface="+mn-lt"/>
            </a:endParaRPr>
          </a:p>
          <a:p>
            <a:pPr marL="821690" algn="ctr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cs typeface="+mn-ea"/>
                <a:sym typeface="+mn-lt"/>
              </a:rPr>
              <a:t>Less </a:t>
            </a:r>
            <a:r>
              <a:rPr sz="2000" spc="-15" dirty="0">
                <a:cs typeface="+mn-ea"/>
                <a:sym typeface="+mn-lt"/>
              </a:rPr>
              <a:t>parameters for </a:t>
            </a:r>
            <a:r>
              <a:rPr sz="2000" spc="-5" dirty="0">
                <a:cs typeface="+mn-ea"/>
                <a:sym typeface="+mn-lt"/>
              </a:rPr>
              <a:t>the </a:t>
            </a:r>
            <a:r>
              <a:rPr sz="2000" spc="-10" dirty="0">
                <a:cs typeface="+mn-ea"/>
                <a:sym typeface="+mn-lt"/>
              </a:rPr>
              <a:t>network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10" dirty="0">
                <a:cs typeface="+mn-ea"/>
                <a:sym typeface="+mn-lt"/>
              </a:rPr>
              <a:t>process </a:t>
            </a:r>
            <a:r>
              <a:rPr sz="2000" spc="-5" dirty="0">
                <a:cs typeface="+mn-ea"/>
                <a:sym typeface="+mn-lt"/>
              </a:rPr>
              <a:t>the</a:t>
            </a:r>
            <a:r>
              <a:rPr sz="2000" spc="1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image</a:t>
            </a:r>
            <a:endParaRPr sz="2000" dirty="0">
              <a:cs typeface="+mn-ea"/>
              <a:sym typeface="+mn-lt"/>
            </a:endParaRPr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A094BE24-43BB-4472-839A-F6F9A04A5DE9}"/>
              </a:ext>
            </a:extLst>
          </p:cNvPr>
          <p:cNvGrpSpPr/>
          <p:nvPr/>
        </p:nvGrpSpPr>
        <p:grpSpPr>
          <a:xfrm>
            <a:off x="1337162" y="5471097"/>
            <a:ext cx="703580" cy="375285"/>
            <a:chOff x="1853349" y="5366651"/>
            <a:chExt cx="703580" cy="375285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462BF7A-7E7B-479F-A0FE-E6D7A350BAB3}"/>
                </a:ext>
              </a:extLst>
            </p:cNvPr>
            <p:cNvSpPr/>
            <p:nvPr/>
          </p:nvSpPr>
          <p:spPr>
            <a:xfrm>
              <a:off x="1859699" y="5373001"/>
              <a:ext cx="690880" cy="362585"/>
            </a:xfrm>
            <a:custGeom>
              <a:avLst/>
              <a:gdLst/>
              <a:ahLst/>
              <a:cxnLst/>
              <a:rect l="l" t="t" r="r" b="b"/>
              <a:pathLst>
                <a:path w="690880" h="362585">
                  <a:moveTo>
                    <a:pt x="509333" y="0"/>
                  </a:moveTo>
                  <a:lnTo>
                    <a:pt x="509333" y="90538"/>
                  </a:lnTo>
                  <a:lnTo>
                    <a:pt x="0" y="90538"/>
                  </a:lnTo>
                  <a:lnTo>
                    <a:pt x="0" y="271619"/>
                  </a:lnTo>
                  <a:lnTo>
                    <a:pt x="509333" y="271619"/>
                  </a:lnTo>
                  <a:lnTo>
                    <a:pt x="509333" y="362158"/>
                  </a:lnTo>
                  <a:lnTo>
                    <a:pt x="690410" y="181076"/>
                  </a:lnTo>
                  <a:lnTo>
                    <a:pt x="509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D11C7D12-828D-4C86-A0DA-FF08C91ED05C}"/>
                </a:ext>
              </a:extLst>
            </p:cNvPr>
            <p:cNvSpPr/>
            <p:nvPr/>
          </p:nvSpPr>
          <p:spPr>
            <a:xfrm>
              <a:off x="1859699" y="5373001"/>
              <a:ext cx="690880" cy="362585"/>
            </a:xfrm>
            <a:custGeom>
              <a:avLst/>
              <a:gdLst/>
              <a:ahLst/>
              <a:cxnLst/>
              <a:rect l="l" t="t" r="r" b="b"/>
              <a:pathLst>
                <a:path w="690880" h="362585">
                  <a:moveTo>
                    <a:pt x="0" y="90539"/>
                  </a:moveTo>
                  <a:lnTo>
                    <a:pt x="509338" y="90539"/>
                  </a:lnTo>
                  <a:lnTo>
                    <a:pt x="509338" y="0"/>
                  </a:lnTo>
                  <a:lnTo>
                    <a:pt x="690416" y="181078"/>
                  </a:lnTo>
                  <a:lnTo>
                    <a:pt x="509338" y="362156"/>
                  </a:lnTo>
                  <a:lnTo>
                    <a:pt x="509338" y="271617"/>
                  </a:lnTo>
                  <a:lnTo>
                    <a:pt x="0" y="271617"/>
                  </a:lnTo>
                  <a:lnTo>
                    <a:pt x="0" y="9053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1AA5883-DF95-40F2-9B46-F2C12F8673D3}"/>
              </a:ext>
            </a:extLst>
          </p:cNvPr>
          <p:cNvSpPr/>
          <p:nvPr/>
        </p:nvSpPr>
        <p:spPr>
          <a:xfrm>
            <a:off x="1068188" y="2635679"/>
            <a:ext cx="2180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89075">
              <a:lnSpc>
                <a:spcPct val="100000"/>
              </a:lnSpc>
              <a:spcBef>
                <a:spcPts val="2230"/>
              </a:spcBef>
            </a:pPr>
            <a:r>
              <a:rPr lang="en-US" altLang="zh-CN" sz="2400" spc="-10" dirty="0">
                <a:cs typeface="+mn-ea"/>
                <a:sym typeface="+mn-lt"/>
              </a:rPr>
              <a:t>bird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F6464F-D858-429A-8B9C-038E57C01461}"/>
              </a:ext>
            </a:extLst>
          </p:cNvPr>
          <p:cNvSpPr/>
          <p:nvPr/>
        </p:nvSpPr>
        <p:spPr>
          <a:xfrm>
            <a:off x="4660894" y="3023626"/>
            <a:ext cx="2180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89075">
              <a:lnSpc>
                <a:spcPct val="100000"/>
              </a:lnSpc>
              <a:spcBef>
                <a:spcPts val="2230"/>
              </a:spcBef>
            </a:pPr>
            <a:r>
              <a:rPr lang="en-US" altLang="zh-CN" sz="2400" spc="-10" dirty="0">
                <a:cs typeface="+mn-ea"/>
                <a:sym typeface="+mn-lt"/>
              </a:rPr>
              <a:t>bird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71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whole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90F3A4D3-0281-4147-ADF0-EFBCB602A7F8}"/>
              </a:ext>
            </a:extLst>
          </p:cNvPr>
          <p:cNvGrpSpPr/>
          <p:nvPr/>
        </p:nvGrpSpPr>
        <p:grpSpPr>
          <a:xfrm>
            <a:off x="1540413" y="2919815"/>
            <a:ext cx="2298700" cy="2281555"/>
            <a:chOff x="1645920" y="2638463"/>
            <a:chExt cx="2298700" cy="228155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0F1213FA-15F2-4EAE-AD0E-3CE46C1B579E}"/>
                </a:ext>
              </a:extLst>
            </p:cNvPr>
            <p:cNvSpPr/>
            <p:nvPr/>
          </p:nvSpPr>
          <p:spPr>
            <a:xfrm>
              <a:off x="2224218" y="2638463"/>
              <a:ext cx="1212520" cy="2281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29F6E40-9BD6-4030-A5D0-3E3BBB77B0F2}"/>
                </a:ext>
              </a:extLst>
            </p:cNvPr>
            <p:cNvSpPr/>
            <p:nvPr/>
          </p:nvSpPr>
          <p:spPr>
            <a:xfrm>
              <a:off x="1645920" y="3605784"/>
              <a:ext cx="2298192" cy="1042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9084A3F-7C11-431B-BEC4-140978A4D0C6}"/>
                </a:ext>
              </a:extLst>
            </p:cNvPr>
            <p:cNvSpPr/>
            <p:nvPr/>
          </p:nvSpPr>
          <p:spPr>
            <a:xfrm>
              <a:off x="1853184" y="3581400"/>
              <a:ext cx="1938527" cy="1152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7B1797E-6E35-4DFF-AE14-888C32FBEBEF}"/>
                </a:ext>
              </a:extLst>
            </p:cNvPr>
            <p:cNvSpPr/>
            <p:nvPr/>
          </p:nvSpPr>
          <p:spPr>
            <a:xfrm>
              <a:off x="1705279" y="3645814"/>
              <a:ext cx="2179916" cy="923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FCB18710-AE48-4F91-AFD2-E58F2D346BA6}"/>
              </a:ext>
            </a:extLst>
          </p:cNvPr>
          <p:cNvSpPr txBox="1"/>
          <p:nvPr/>
        </p:nvSpPr>
        <p:spPr>
          <a:xfrm>
            <a:off x="1599772" y="3927166"/>
            <a:ext cx="2179955" cy="85735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44805" marR="337185" algn="ctr">
              <a:lnSpc>
                <a:spcPct val="99400"/>
              </a:lnSpc>
              <a:spcBef>
                <a:spcPts val="270"/>
              </a:spcBef>
            </a:pP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Fully</a:t>
            </a:r>
            <a:r>
              <a:rPr sz="1800" spc="-5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Connected  </a:t>
            </a: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Feedforward  </a:t>
            </a: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network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9049047E-5762-4D87-B959-32744FE5AC5C}"/>
              </a:ext>
            </a:extLst>
          </p:cNvPr>
          <p:cNvGrpSpPr/>
          <p:nvPr/>
        </p:nvGrpSpPr>
        <p:grpSpPr>
          <a:xfrm>
            <a:off x="4917596" y="1282251"/>
            <a:ext cx="1417320" cy="1830705"/>
            <a:chOff x="5023103" y="1000899"/>
            <a:chExt cx="1417320" cy="1830705"/>
          </a:xfrm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C292359C-A9D3-4DD5-ADF8-986BDBC9C10D}"/>
                </a:ext>
              </a:extLst>
            </p:cNvPr>
            <p:cNvSpPr/>
            <p:nvPr/>
          </p:nvSpPr>
          <p:spPr>
            <a:xfrm>
              <a:off x="5054726" y="1000899"/>
              <a:ext cx="1328254" cy="9032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EB6AE2DD-5FDE-48BD-89C5-269A1D51D63A}"/>
                </a:ext>
              </a:extLst>
            </p:cNvPr>
            <p:cNvSpPr/>
            <p:nvPr/>
          </p:nvSpPr>
          <p:spPr>
            <a:xfrm>
              <a:off x="5023103" y="2264663"/>
              <a:ext cx="1417320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4783DB8-B55E-47BE-A08A-48AE73D61E64}"/>
                </a:ext>
              </a:extLst>
            </p:cNvPr>
            <p:cNvSpPr/>
            <p:nvPr/>
          </p:nvSpPr>
          <p:spPr>
            <a:xfrm>
              <a:off x="5053583" y="2292095"/>
              <a:ext cx="1356360" cy="5394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BB03611-6C69-4F38-AF40-D2CA2482CF46}"/>
                </a:ext>
              </a:extLst>
            </p:cNvPr>
            <p:cNvSpPr/>
            <p:nvPr/>
          </p:nvSpPr>
          <p:spPr>
            <a:xfrm>
              <a:off x="5080444" y="2304377"/>
              <a:ext cx="1302537" cy="417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341CE619-1AE7-4B7E-92B7-432FA8A20AB5}"/>
              </a:ext>
            </a:extLst>
          </p:cNvPr>
          <p:cNvSpPr txBox="1"/>
          <p:nvPr/>
        </p:nvSpPr>
        <p:spPr>
          <a:xfrm>
            <a:off x="2034698" y="2428111"/>
            <a:ext cx="14587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cs typeface="+mn-ea"/>
                <a:sym typeface="+mn-lt"/>
              </a:rPr>
              <a:t>cat </a:t>
            </a:r>
            <a:r>
              <a:rPr sz="2400" dirty="0">
                <a:cs typeface="+mn-ea"/>
                <a:sym typeface="+mn-lt"/>
              </a:rPr>
              <a:t>dog</a:t>
            </a:r>
            <a:r>
              <a:rPr sz="2400" spc="-55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……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0D5DC09B-EBFF-4677-BE24-E35951555A30}"/>
              </a:ext>
            </a:extLst>
          </p:cNvPr>
          <p:cNvSpPr txBox="1"/>
          <p:nvPr/>
        </p:nvSpPr>
        <p:spPr>
          <a:xfrm>
            <a:off x="4974937" y="2585729"/>
            <a:ext cx="1303020" cy="32060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20" name="object 16">
            <a:extLst>
              <a:ext uri="{FF2B5EF4-FFF2-40B4-BE49-F238E27FC236}">
                <a16:creationId xmlns:a16="http://schemas.microsoft.com/office/drawing/2014/main" id="{4EBEAF56-F954-4AD8-9FBE-6800DCCC1F79}"/>
              </a:ext>
            </a:extLst>
          </p:cNvPr>
          <p:cNvGrpSpPr/>
          <p:nvPr/>
        </p:nvGrpSpPr>
        <p:grpSpPr>
          <a:xfrm>
            <a:off x="4917596" y="3234863"/>
            <a:ext cx="1417320" cy="875030"/>
            <a:chOff x="5023103" y="2953511"/>
            <a:chExt cx="1417320" cy="875030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A2C210B-1C9A-4E78-AE0A-CC4749DECA4B}"/>
                </a:ext>
              </a:extLst>
            </p:cNvPr>
            <p:cNvSpPr/>
            <p:nvPr/>
          </p:nvSpPr>
          <p:spPr>
            <a:xfrm>
              <a:off x="5023103" y="3090671"/>
              <a:ext cx="1417320" cy="533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C44B7F1D-805F-4B06-8B35-8B6B8B7747DA}"/>
                </a:ext>
              </a:extLst>
            </p:cNvPr>
            <p:cNvSpPr/>
            <p:nvPr/>
          </p:nvSpPr>
          <p:spPr>
            <a:xfrm>
              <a:off x="5190743" y="2953511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6140AA27-A874-487C-A1BA-ECCA336924D7}"/>
                </a:ext>
              </a:extLst>
            </p:cNvPr>
            <p:cNvSpPr/>
            <p:nvPr/>
          </p:nvSpPr>
          <p:spPr>
            <a:xfrm>
              <a:off x="5080444" y="3129394"/>
              <a:ext cx="1302537" cy="4173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57B9220A-AB50-4A22-9819-85CD7A94924D}"/>
              </a:ext>
            </a:extLst>
          </p:cNvPr>
          <p:cNvSpPr txBox="1"/>
          <p:nvPr/>
        </p:nvSpPr>
        <p:spPr>
          <a:xfrm>
            <a:off x="5269717" y="3319699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25" name="object 21">
            <a:extLst>
              <a:ext uri="{FF2B5EF4-FFF2-40B4-BE49-F238E27FC236}">
                <a16:creationId xmlns:a16="http://schemas.microsoft.com/office/drawing/2014/main" id="{75CE4748-ACF1-433E-B429-19388CB3A251}"/>
              </a:ext>
            </a:extLst>
          </p:cNvPr>
          <p:cNvGrpSpPr/>
          <p:nvPr/>
        </p:nvGrpSpPr>
        <p:grpSpPr>
          <a:xfrm>
            <a:off x="4917596" y="4173648"/>
            <a:ext cx="1417320" cy="563880"/>
            <a:chOff x="5023103" y="3892296"/>
            <a:chExt cx="1417320" cy="563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3F5067B-2130-4BC2-8B59-8A412C2BA348}"/>
                </a:ext>
              </a:extLst>
            </p:cNvPr>
            <p:cNvSpPr/>
            <p:nvPr/>
          </p:nvSpPr>
          <p:spPr>
            <a:xfrm>
              <a:off x="5023103" y="3892296"/>
              <a:ext cx="1417320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7E4F6BC-CD17-4C66-9DDC-9792BEE6EBCC}"/>
                </a:ext>
              </a:extLst>
            </p:cNvPr>
            <p:cNvSpPr/>
            <p:nvPr/>
          </p:nvSpPr>
          <p:spPr>
            <a:xfrm>
              <a:off x="5053583" y="3916680"/>
              <a:ext cx="1356360" cy="5394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DC5AA83B-9D41-4E27-9DD6-36C22151A0B2}"/>
                </a:ext>
              </a:extLst>
            </p:cNvPr>
            <p:cNvSpPr/>
            <p:nvPr/>
          </p:nvSpPr>
          <p:spPr>
            <a:xfrm>
              <a:off x="5080444" y="3930548"/>
              <a:ext cx="1302537" cy="4173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38803083-43C1-4CFC-8B8A-F5F5226744DB}"/>
              </a:ext>
            </a:extLst>
          </p:cNvPr>
          <p:cNvSpPr txBox="1"/>
          <p:nvPr/>
        </p:nvSpPr>
        <p:spPr>
          <a:xfrm>
            <a:off x="4974937" y="4211900"/>
            <a:ext cx="1303020" cy="32252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95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30" name="object 26">
            <a:extLst>
              <a:ext uri="{FF2B5EF4-FFF2-40B4-BE49-F238E27FC236}">
                <a16:creationId xmlns:a16="http://schemas.microsoft.com/office/drawing/2014/main" id="{E5AAD2BE-6B17-4D7E-83AE-152E1775D72F}"/>
              </a:ext>
            </a:extLst>
          </p:cNvPr>
          <p:cNvGrpSpPr/>
          <p:nvPr/>
        </p:nvGrpSpPr>
        <p:grpSpPr>
          <a:xfrm>
            <a:off x="4917596" y="4810680"/>
            <a:ext cx="1417320" cy="875030"/>
            <a:chOff x="5023103" y="4529328"/>
            <a:chExt cx="1417320" cy="875030"/>
          </a:xfrm>
        </p:grpSpPr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80A9C121-5081-431B-8297-608F262CD93F}"/>
                </a:ext>
              </a:extLst>
            </p:cNvPr>
            <p:cNvSpPr/>
            <p:nvPr/>
          </p:nvSpPr>
          <p:spPr>
            <a:xfrm>
              <a:off x="5023103" y="4666488"/>
              <a:ext cx="141732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836B3BC3-3438-4710-A60A-A83DF3E908BE}"/>
                </a:ext>
              </a:extLst>
            </p:cNvPr>
            <p:cNvSpPr/>
            <p:nvPr/>
          </p:nvSpPr>
          <p:spPr>
            <a:xfrm>
              <a:off x="5190743" y="4529328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BA943E69-8E95-45F2-AC8B-C5E98CF9537B}"/>
                </a:ext>
              </a:extLst>
            </p:cNvPr>
            <p:cNvSpPr/>
            <p:nvPr/>
          </p:nvSpPr>
          <p:spPr>
            <a:xfrm>
              <a:off x="5080444" y="4705489"/>
              <a:ext cx="1302537" cy="4173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4F3A1C21-8840-4E9C-8931-FA413A09A9FB}"/>
              </a:ext>
            </a:extLst>
          </p:cNvPr>
          <p:cNvSpPr txBox="1"/>
          <p:nvPr/>
        </p:nvSpPr>
        <p:spPr>
          <a:xfrm>
            <a:off x="5269717" y="4895516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35" name="object 31">
            <a:extLst>
              <a:ext uri="{FF2B5EF4-FFF2-40B4-BE49-F238E27FC236}">
                <a16:creationId xmlns:a16="http://schemas.microsoft.com/office/drawing/2014/main" id="{A4B60792-2787-4542-B4C8-7E026811B478}"/>
              </a:ext>
            </a:extLst>
          </p:cNvPr>
          <p:cNvGrpSpPr/>
          <p:nvPr/>
        </p:nvGrpSpPr>
        <p:grpSpPr>
          <a:xfrm>
            <a:off x="3472845" y="5615352"/>
            <a:ext cx="1283335" cy="607060"/>
            <a:chOff x="3578352" y="5334000"/>
            <a:chExt cx="1283335" cy="607060"/>
          </a:xfrm>
        </p:grpSpPr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34BEAD7C-872D-4C01-A97B-DACA0773406F}"/>
                </a:ext>
              </a:extLst>
            </p:cNvPr>
            <p:cNvSpPr/>
            <p:nvPr/>
          </p:nvSpPr>
          <p:spPr>
            <a:xfrm>
              <a:off x="3578352" y="5358383"/>
              <a:ext cx="1283208" cy="4876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8339732-2DA7-4AB4-9C65-2BBCE802DEF9}"/>
                </a:ext>
              </a:extLst>
            </p:cNvPr>
            <p:cNvSpPr/>
            <p:nvPr/>
          </p:nvSpPr>
          <p:spPr>
            <a:xfrm>
              <a:off x="3697224" y="5334000"/>
              <a:ext cx="1045463" cy="6065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F9B635DD-7361-41A6-8D98-01D3F691EF75}"/>
                </a:ext>
              </a:extLst>
            </p:cNvPr>
            <p:cNvSpPr/>
            <p:nvPr/>
          </p:nvSpPr>
          <p:spPr>
            <a:xfrm>
              <a:off x="3636162" y="5398998"/>
              <a:ext cx="1167739" cy="3693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object 35">
            <a:extLst>
              <a:ext uri="{FF2B5EF4-FFF2-40B4-BE49-F238E27FC236}">
                <a16:creationId xmlns:a16="http://schemas.microsoft.com/office/drawing/2014/main" id="{571790CA-9AE6-4A9C-B240-89469B502939}"/>
              </a:ext>
            </a:extLst>
          </p:cNvPr>
          <p:cNvSpPr txBox="1"/>
          <p:nvPr/>
        </p:nvSpPr>
        <p:spPr>
          <a:xfrm>
            <a:off x="3530655" y="5680350"/>
            <a:ext cx="1167765" cy="30969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4"/>
              </a:spcBef>
            </a:pP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Flatten</a:t>
            </a:r>
            <a:endParaRPr sz="1800" dirty="0">
              <a:cs typeface="+mn-ea"/>
              <a:sym typeface="+mn-lt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868E4268-04AC-4B3F-966D-413E91D14858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DE291AB6-D3A9-45B2-94D3-E45341458F9D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0435A1C-0ED7-4283-897F-5EB233908C34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BF28201-6D7C-4DBC-BD21-4EC1BB6AB780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06709C6-FA49-4AFB-8272-6D83238D2C52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1EA54CD-2647-403F-BCAA-9917D92F38CC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12517E0D-C2CC-4125-A638-6E26A854D536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571B5CA6-3A68-42A3-9C0C-561F0E70209A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376DD613-0933-419E-8E98-519A53EE6416}"/>
              </a:ext>
            </a:extLst>
          </p:cNvPr>
          <p:cNvSpPr/>
          <p:nvPr/>
        </p:nvSpPr>
        <p:spPr>
          <a:xfrm>
            <a:off x="4698394" y="545365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8" y="0"/>
                </a:moveTo>
                <a:lnTo>
                  <a:pt x="827874" y="0"/>
                </a:lnTo>
                <a:lnTo>
                  <a:pt x="827874" y="279323"/>
                </a:lnTo>
                <a:lnTo>
                  <a:pt x="824700" y="295049"/>
                </a:lnTo>
                <a:lnTo>
                  <a:pt x="816044" y="307890"/>
                </a:lnTo>
                <a:lnTo>
                  <a:pt x="803207" y="316548"/>
                </a:lnTo>
                <a:lnTo>
                  <a:pt x="787488" y="319722"/>
                </a:lnTo>
                <a:lnTo>
                  <a:pt x="140957" y="319722"/>
                </a:lnTo>
                <a:lnTo>
                  <a:pt x="140957" y="281901"/>
                </a:lnTo>
                <a:lnTo>
                  <a:pt x="0" y="422854"/>
                </a:lnTo>
                <a:lnTo>
                  <a:pt x="140957" y="563806"/>
                </a:lnTo>
                <a:lnTo>
                  <a:pt x="140957" y="525989"/>
                </a:lnTo>
                <a:lnTo>
                  <a:pt x="787488" y="525988"/>
                </a:lnTo>
                <a:lnTo>
                  <a:pt x="837197" y="520977"/>
                </a:lnTo>
                <a:lnTo>
                  <a:pt x="883497" y="506604"/>
                </a:lnTo>
                <a:lnTo>
                  <a:pt x="925395" y="483862"/>
                </a:lnTo>
                <a:lnTo>
                  <a:pt x="961901" y="453743"/>
                </a:lnTo>
                <a:lnTo>
                  <a:pt x="992021" y="417237"/>
                </a:lnTo>
                <a:lnTo>
                  <a:pt x="1014763" y="375338"/>
                </a:lnTo>
                <a:lnTo>
                  <a:pt x="1029136" y="329036"/>
                </a:lnTo>
                <a:lnTo>
                  <a:pt x="1034148" y="279323"/>
                </a:lnTo>
                <a:lnTo>
                  <a:pt x="1034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A692975C-4786-40A8-92C2-28DFF5DB803C}"/>
              </a:ext>
            </a:extLst>
          </p:cNvPr>
          <p:cNvSpPr/>
          <p:nvPr/>
        </p:nvSpPr>
        <p:spPr>
          <a:xfrm>
            <a:off x="4698402" y="5453654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0" y="0"/>
                </a:moveTo>
                <a:lnTo>
                  <a:pt x="1034140" y="279324"/>
                </a:lnTo>
                <a:lnTo>
                  <a:pt x="1029129" y="329035"/>
                </a:lnTo>
                <a:lnTo>
                  <a:pt x="1014756" y="375337"/>
                </a:lnTo>
                <a:lnTo>
                  <a:pt x="992013" y="417236"/>
                </a:lnTo>
                <a:lnTo>
                  <a:pt x="961893" y="453742"/>
                </a:lnTo>
                <a:lnTo>
                  <a:pt x="925388" y="483862"/>
                </a:lnTo>
                <a:lnTo>
                  <a:pt x="883488" y="506605"/>
                </a:lnTo>
                <a:lnTo>
                  <a:pt x="837186" y="520978"/>
                </a:lnTo>
                <a:lnTo>
                  <a:pt x="787475" y="525989"/>
                </a:lnTo>
                <a:lnTo>
                  <a:pt x="140949" y="525990"/>
                </a:lnTo>
                <a:lnTo>
                  <a:pt x="140949" y="563807"/>
                </a:lnTo>
                <a:lnTo>
                  <a:pt x="0" y="422855"/>
                </a:lnTo>
                <a:lnTo>
                  <a:pt x="140949" y="281904"/>
                </a:lnTo>
                <a:lnTo>
                  <a:pt x="140949" y="319720"/>
                </a:lnTo>
                <a:lnTo>
                  <a:pt x="787475" y="319720"/>
                </a:lnTo>
                <a:lnTo>
                  <a:pt x="803199" y="316545"/>
                </a:lnTo>
                <a:lnTo>
                  <a:pt x="816039" y="307888"/>
                </a:lnTo>
                <a:lnTo>
                  <a:pt x="824696" y="295048"/>
                </a:lnTo>
                <a:lnTo>
                  <a:pt x="827871" y="279324"/>
                </a:lnTo>
                <a:lnTo>
                  <a:pt x="827871" y="0"/>
                </a:lnTo>
                <a:lnTo>
                  <a:pt x="103414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3E1FFE46-155D-4A0F-B0F0-90F5BC488987}"/>
              </a:ext>
            </a:extLst>
          </p:cNvPr>
          <p:cNvSpPr/>
          <p:nvPr/>
        </p:nvSpPr>
        <p:spPr>
          <a:xfrm>
            <a:off x="2551968" y="5245477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181584" y="0"/>
                </a:moveTo>
                <a:lnTo>
                  <a:pt x="0" y="181571"/>
                </a:lnTo>
                <a:lnTo>
                  <a:pt x="79667" y="181571"/>
                </a:lnTo>
                <a:lnTo>
                  <a:pt x="79679" y="408546"/>
                </a:lnTo>
                <a:lnTo>
                  <a:pt x="83125" y="455504"/>
                </a:lnTo>
                <a:lnTo>
                  <a:pt x="93133" y="500322"/>
                </a:lnTo>
                <a:lnTo>
                  <a:pt x="109212" y="542510"/>
                </a:lnTo>
                <a:lnTo>
                  <a:pt x="130872" y="581574"/>
                </a:lnTo>
                <a:lnTo>
                  <a:pt x="157620" y="617025"/>
                </a:lnTo>
                <a:lnTo>
                  <a:pt x="188964" y="648370"/>
                </a:lnTo>
                <a:lnTo>
                  <a:pt x="224414" y="675118"/>
                </a:lnTo>
                <a:lnTo>
                  <a:pt x="263477" y="696778"/>
                </a:lnTo>
                <a:lnTo>
                  <a:pt x="305663" y="712858"/>
                </a:lnTo>
                <a:lnTo>
                  <a:pt x="350478" y="722866"/>
                </a:lnTo>
                <a:lnTo>
                  <a:pt x="397433" y="726311"/>
                </a:lnTo>
                <a:lnTo>
                  <a:pt x="928687" y="726311"/>
                </a:lnTo>
                <a:lnTo>
                  <a:pt x="928687" y="522503"/>
                </a:lnTo>
                <a:lnTo>
                  <a:pt x="397433" y="522503"/>
                </a:lnTo>
                <a:lnTo>
                  <a:pt x="353082" y="513548"/>
                </a:lnTo>
                <a:lnTo>
                  <a:pt x="316863" y="489127"/>
                </a:lnTo>
                <a:lnTo>
                  <a:pt x="292443" y="452905"/>
                </a:lnTo>
                <a:lnTo>
                  <a:pt x="283489" y="408546"/>
                </a:lnTo>
                <a:lnTo>
                  <a:pt x="283489" y="181571"/>
                </a:lnTo>
                <a:lnTo>
                  <a:pt x="363156" y="181571"/>
                </a:lnTo>
                <a:lnTo>
                  <a:pt x="1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66CB495B-B7DB-4968-B59A-7AC50CB610D3}"/>
              </a:ext>
            </a:extLst>
          </p:cNvPr>
          <p:cNvSpPr/>
          <p:nvPr/>
        </p:nvSpPr>
        <p:spPr>
          <a:xfrm>
            <a:off x="2551968" y="5245471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928689" y="726317"/>
                </a:moveTo>
                <a:lnTo>
                  <a:pt x="397437" y="726317"/>
                </a:lnTo>
                <a:lnTo>
                  <a:pt x="350480" y="722872"/>
                </a:lnTo>
                <a:lnTo>
                  <a:pt x="305662" y="712863"/>
                </a:lnTo>
                <a:lnTo>
                  <a:pt x="263476" y="696783"/>
                </a:lnTo>
                <a:lnTo>
                  <a:pt x="224411" y="675123"/>
                </a:lnTo>
                <a:lnTo>
                  <a:pt x="188961" y="648375"/>
                </a:lnTo>
                <a:lnTo>
                  <a:pt x="157615" y="617029"/>
                </a:lnTo>
                <a:lnTo>
                  <a:pt x="130867" y="581579"/>
                </a:lnTo>
                <a:lnTo>
                  <a:pt x="109207" y="542514"/>
                </a:lnTo>
                <a:lnTo>
                  <a:pt x="93127" y="500328"/>
                </a:lnTo>
                <a:lnTo>
                  <a:pt x="83119" y="455510"/>
                </a:lnTo>
                <a:lnTo>
                  <a:pt x="79673" y="408554"/>
                </a:lnTo>
                <a:lnTo>
                  <a:pt x="79672" y="181579"/>
                </a:lnTo>
                <a:lnTo>
                  <a:pt x="0" y="181579"/>
                </a:lnTo>
                <a:lnTo>
                  <a:pt x="181579" y="0"/>
                </a:lnTo>
                <a:lnTo>
                  <a:pt x="363159" y="181579"/>
                </a:lnTo>
                <a:lnTo>
                  <a:pt x="283485" y="181579"/>
                </a:lnTo>
                <a:lnTo>
                  <a:pt x="283485" y="408554"/>
                </a:lnTo>
                <a:lnTo>
                  <a:pt x="292439" y="452908"/>
                </a:lnTo>
                <a:lnTo>
                  <a:pt x="316860" y="489129"/>
                </a:lnTo>
                <a:lnTo>
                  <a:pt x="353081" y="513550"/>
                </a:lnTo>
                <a:lnTo>
                  <a:pt x="397436" y="522505"/>
                </a:lnTo>
                <a:lnTo>
                  <a:pt x="928689" y="522505"/>
                </a:lnTo>
                <a:lnTo>
                  <a:pt x="928689" y="72631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52E70F0-2DA8-4CBF-BFC7-C73B8EFE8F76}"/>
              </a:ext>
            </a:extLst>
          </p:cNvPr>
          <p:cNvGrpSpPr/>
          <p:nvPr/>
        </p:nvGrpSpPr>
        <p:grpSpPr>
          <a:xfrm>
            <a:off x="6307175" y="2493514"/>
            <a:ext cx="1987079" cy="3035935"/>
            <a:chOff x="6307175" y="2493514"/>
            <a:chExt cx="1987079" cy="3035935"/>
          </a:xfrm>
        </p:grpSpPr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62AF0A11-F989-4353-8982-124370B5BECB}"/>
                </a:ext>
              </a:extLst>
            </p:cNvPr>
            <p:cNvSpPr/>
            <p:nvPr/>
          </p:nvSpPr>
          <p:spPr>
            <a:xfrm>
              <a:off x="6307175" y="2493514"/>
              <a:ext cx="250825" cy="3035935"/>
            </a:xfrm>
            <a:custGeom>
              <a:avLst/>
              <a:gdLst/>
              <a:ahLst/>
              <a:cxnLst/>
              <a:rect l="l" t="t" r="r" b="b"/>
              <a:pathLst>
                <a:path w="250825" h="3035935">
                  <a:moveTo>
                    <a:pt x="3" y="3035571"/>
                  </a:moveTo>
                  <a:lnTo>
                    <a:pt x="39643" y="3026251"/>
                  </a:lnTo>
                  <a:lnTo>
                    <a:pt x="74071" y="3000298"/>
                  </a:lnTo>
                  <a:lnTo>
                    <a:pt x="101220" y="2960723"/>
                  </a:lnTo>
                  <a:lnTo>
                    <a:pt x="119024" y="2910537"/>
                  </a:lnTo>
                  <a:lnTo>
                    <a:pt x="125418" y="2852751"/>
                  </a:lnTo>
                  <a:lnTo>
                    <a:pt x="125414" y="1700610"/>
                  </a:lnTo>
                  <a:lnTo>
                    <a:pt x="131807" y="1642825"/>
                  </a:lnTo>
                  <a:lnTo>
                    <a:pt x="149611" y="1592639"/>
                  </a:lnTo>
                  <a:lnTo>
                    <a:pt x="176760" y="1553064"/>
                  </a:lnTo>
                  <a:lnTo>
                    <a:pt x="211188" y="1527111"/>
                  </a:lnTo>
                  <a:lnTo>
                    <a:pt x="250829" y="1517790"/>
                  </a:lnTo>
                  <a:lnTo>
                    <a:pt x="211188" y="1508469"/>
                  </a:lnTo>
                  <a:lnTo>
                    <a:pt x="176760" y="1482514"/>
                  </a:lnTo>
                  <a:lnTo>
                    <a:pt x="149611" y="1442936"/>
                  </a:lnTo>
                  <a:lnTo>
                    <a:pt x="131807" y="1392747"/>
                  </a:lnTo>
                  <a:lnTo>
                    <a:pt x="125414" y="1334960"/>
                  </a:lnTo>
                  <a:lnTo>
                    <a:pt x="125414" y="182825"/>
                  </a:lnTo>
                  <a:lnTo>
                    <a:pt x="119020" y="125038"/>
                  </a:lnTo>
                  <a:lnTo>
                    <a:pt x="101216" y="74850"/>
                  </a:lnTo>
                  <a:lnTo>
                    <a:pt x="74067" y="35274"/>
                  </a:lnTo>
                  <a:lnTo>
                    <a:pt x="39640" y="932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E204D93B-3C73-40BD-86CC-E08D24094C8C}"/>
                </a:ext>
              </a:extLst>
            </p:cNvPr>
            <p:cNvSpPr txBox="1"/>
            <p:nvPr/>
          </p:nvSpPr>
          <p:spPr>
            <a:xfrm>
              <a:off x="6684953" y="3718987"/>
              <a:ext cx="1609301" cy="579454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2400" spc="-5" dirty="0">
                  <a:cs typeface="+mn-ea"/>
                  <a:sym typeface="+mn-lt"/>
                </a:rPr>
                <a:t>Can </a:t>
              </a:r>
              <a:r>
                <a:rPr sz="2400" spc="-10" dirty="0">
                  <a:cs typeface="+mn-ea"/>
                  <a:sym typeface="+mn-lt"/>
                </a:rPr>
                <a:t>repeat  many</a:t>
              </a:r>
              <a:r>
                <a:rPr sz="2400" spc="-75" dirty="0">
                  <a:cs typeface="+mn-ea"/>
                  <a:sym typeface="+mn-lt"/>
                </a:rPr>
                <a:t> </a:t>
              </a:r>
              <a:r>
                <a:rPr sz="2400" spc="-5" dirty="0">
                  <a:cs typeface="+mn-ea"/>
                  <a:sym typeface="+mn-lt"/>
                </a:rPr>
                <a:t>times</a:t>
              </a:r>
              <a:endParaRPr sz="24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8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whole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D75035AF-C0BE-49A2-B344-441A6D4B115F}"/>
              </a:ext>
            </a:extLst>
          </p:cNvPr>
          <p:cNvGrpSpPr/>
          <p:nvPr/>
        </p:nvGrpSpPr>
        <p:grpSpPr>
          <a:xfrm>
            <a:off x="1348110" y="4450089"/>
            <a:ext cx="3136265" cy="708025"/>
            <a:chOff x="1451038" y="4168737"/>
            <a:chExt cx="3136265" cy="70802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AFB253D-11C2-4F23-82E4-28F3E031FBDA}"/>
                </a:ext>
              </a:extLst>
            </p:cNvPr>
            <p:cNvSpPr/>
            <p:nvPr/>
          </p:nvSpPr>
          <p:spPr>
            <a:xfrm>
              <a:off x="1454213" y="4171912"/>
              <a:ext cx="3129775" cy="7016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9FBB3E8-3C29-44B8-91F3-B902583D2508}"/>
                </a:ext>
              </a:extLst>
            </p:cNvPr>
            <p:cNvSpPr/>
            <p:nvPr/>
          </p:nvSpPr>
          <p:spPr>
            <a:xfrm>
              <a:off x="1454213" y="4171912"/>
              <a:ext cx="3129915" cy="701675"/>
            </a:xfrm>
            <a:custGeom>
              <a:avLst/>
              <a:gdLst/>
              <a:ahLst/>
              <a:cxnLst/>
              <a:rect l="l" t="t" r="r" b="b"/>
              <a:pathLst>
                <a:path w="3129915" h="701675">
                  <a:moveTo>
                    <a:pt x="0" y="0"/>
                  </a:moveTo>
                  <a:lnTo>
                    <a:pt x="3129781" y="0"/>
                  </a:lnTo>
                  <a:lnTo>
                    <a:pt x="3129781" y="701648"/>
                  </a:lnTo>
                  <a:lnTo>
                    <a:pt x="0" y="70164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C3AC7049-CD8E-4742-BC33-E88AECF87F56}"/>
              </a:ext>
            </a:extLst>
          </p:cNvPr>
          <p:cNvGrpSpPr/>
          <p:nvPr/>
        </p:nvGrpSpPr>
        <p:grpSpPr>
          <a:xfrm>
            <a:off x="1343347" y="1282251"/>
            <a:ext cx="4985385" cy="2926080"/>
            <a:chOff x="1455419" y="1000899"/>
            <a:chExt cx="4985385" cy="292608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57F37A5C-E719-4134-82DC-FD55C02DA228}"/>
                </a:ext>
              </a:extLst>
            </p:cNvPr>
            <p:cNvSpPr/>
            <p:nvPr/>
          </p:nvSpPr>
          <p:spPr>
            <a:xfrm>
              <a:off x="1458595" y="2142337"/>
              <a:ext cx="3129787" cy="17809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90C31464-868D-4925-A669-FA5F616B4993}"/>
                </a:ext>
              </a:extLst>
            </p:cNvPr>
            <p:cNvSpPr/>
            <p:nvPr/>
          </p:nvSpPr>
          <p:spPr>
            <a:xfrm>
              <a:off x="1458594" y="2142337"/>
              <a:ext cx="3129915" cy="1781175"/>
            </a:xfrm>
            <a:custGeom>
              <a:avLst/>
              <a:gdLst/>
              <a:ahLst/>
              <a:cxnLst/>
              <a:rect l="l" t="t" r="r" b="b"/>
              <a:pathLst>
                <a:path w="3129915" h="1781175">
                  <a:moveTo>
                    <a:pt x="0" y="0"/>
                  </a:moveTo>
                  <a:lnTo>
                    <a:pt x="3129781" y="0"/>
                  </a:lnTo>
                  <a:lnTo>
                    <a:pt x="3129781" y="1780951"/>
                  </a:lnTo>
                  <a:lnTo>
                    <a:pt x="0" y="178095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C1BC59C3-1DAA-47D5-9DF6-DF48DC1E9386}"/>
                </a:ext>
              </a:extLst>
            </p:cNvPr>
            <p:cNvSpPr/>
            <p:nvPr/>
          </p:nvSpPr>
          <p:spPr>
            <a:xfrm>
              <a:off x="5054727" y="1000899"/>
              <a:ext cx="1328254" cy="9032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CBBE87B5-C27C-4948-9A77-AFFCDEB681C7}"/>
                </a:ext>
              </a:extLst>
            </p:cNvPr>
            <p:cNvSpPr/>
            <p:nvPr/>
          </p:nvSpPr>
          <p:spPr>
            <a:xfrm>
              <a:off x="5023104" y="2264663"/>
              <a:ext cx="1417320" cy="533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5A78EE7-DDAA-49E9-87FD-7475F48BED8B}"/>
                </a:ext>
              </a:extLst>
            </p:cNvPr>
            <p:cNvSpPr/>
            <p:nvPr/>
          </p:nvSpPr>
          <p:spPr>
            <a:xfrm>
              <a:off x="5053584" y="2292095"/>
              <a:ext cx="1356360" cy="5394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E22EE962-6884-4435-9465-BD19D6F361E8}"/>
                </a:ext>
              </a:extLst>
            </p:cNvPr>
            <p:cNvSpPr/>
            <p:nvPr/>
          </p:nvSpPr>
          <p:spPr>
            <a:xfrm>
              <a:off x="5080444" y="2304377"/>
              <a:ext cx="1302537" cy="4173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9C15B496-D2A5-4D0F-8FA7-CDE72172281A}"/>
              </a:ext>
            </a:extLst>
          </p:cNvPr>
          <p:cNvSpPr txBox="1"/>
          <p:nvPr/>
        </p:nvSpPr>
        <p:spPr>
          <a:xfrm>
            <a:off x="4977516" y="2585729"/>
            <a:ext cx="1303020" cy="32060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0607BB71-972B-4EE5-8379-18B3C415485B}"/>
              </a:ext>
            </a:extLst>
          </p:cNvPr>
          <p:cNvGrpSpPr/>
          <p:nvPr/>
        </p:nvGrpSpPr>
        <p:grpSpPr>
          <a:xfrm>
            <a:off x="4920175" y="3234863"/>
            <a:ext cx="1417320" cy="875030"/>
            <a:chOff x="5023103" y="2953511"/>
            <a:chExt cx="1417320" cy="875030"/>
          </a:xfrm>
        </p:grpSpPr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591DAB59-BA75-4E86-9A40-933B78932C2C}"/>
                </a:ext>
              </a:extLst>
            </p:cNvPr>
            <p:cNvSpPr/>
            <p:nvPr/>
          </p:nvSpPr>
          <p:spPr>
            <a:xfrm>
              <a:off x="5023103" y="3090671"/>
              <a:ext cx="1417320" cy="5334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B395F249-FB94-43FD-AE42-148151BDC62F}"/>
                </a:ext>
              </a:extLst>
            </p:cNvPr>
            <p:cNvSpPr/>
            <p:nvPr/>
          </p:nvSpPr>
          <p:spPr>
            <a:xfrm>
              <a:off x="5190743" y="2953511"/>
              <a:ext cx="1082039" cy="874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C4E6F47D-55FC-4DC0-8D1E-1F4F6759EC15}"/>
                </a:ext>
              </a:extLst>
            </p:cNvPr>
            <p:cNvSpPr/>
            <p:nvPr/>
          </p:nvSpPr>
          <p:spPr>
            <a:xfrm>
              <a:off x="5080444" y="3129394"/>
              <a:ext cx="1302537" cy="417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object 18">
            <a:extLst>
              <a:ext uri="{FF2B5EF4-FFF2-40B4-BE49-F238E27FC236}">
                <a16:creationId xmlns:a16="http://schemas.microsoft.com/office/drawing/2014/main" id="{7D6C4F60-A42E-48FB-AE06-773110C5C6F5}"/>
              </a:ext>
            </a:extLst>
          </p:cNvPr>
          <p:cNvSpPr txBox="1"/>
          <p:nvPr/>
        </p:nvSpPr>
        <p:spPr>
          <a:xfrm>
            <a:off x="5272296" y="3319699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28ADCDCD-A721-4673-BBE0-74BD94372C0E}"/>
              </a:ext>
            </a:extLst>
          </p:cNvPr>
          <p:cNvGrpSpPr/>
          <p:nvPr/>
        </p:nvGrpSpPr>
        <p:grpSpPr>
          <a:xfrm>
            <a:off x="4920175" y="4173648"/>
            <a:ext cx="1417320" cy="563880"/>
            <a:chOff x="5023103" y="3892296"/>
            <a:chExt cx="1417320" cy="56388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C18C566-2C00-4AF0-8B0E-73EB9C899502}"/>
                </a:ext>
              </a:extLst>
            </p:cNvPr>
            <p:cNvSpPr/>
            <p:nvPr/>
          </p:nvSpPr>
          <p:spPr>
            <a:xfrm>
              <a:off x="5023103" y="3892296"/>
              <a:ext cx="1417320" cy="5334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9351B8E-6417-4927-8A5B-49FE893F879C}"/>
                </a:ext>
              </a:extLst>
            </p:cNvPr>
            <p:cNvSpPr/>
            <p:nvPr/>
          </p:nvSpPr>
          <p:spPr>
            <a:xfrm>
              <a:off x="5053583" y="3916680"/>
              <a:ext cx="1356360" cy="5394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CAFF6FC4-34B8-4508-8EFC-8737A01B3BFB}"/>
                </a:ext>
              </a:extLst>
            </p:cNvPr>
            <p:cNvSpPr/>
            <p:nvPr/>
          </p:nvSpPr>
          <p:spPr>
            <a:xfrm>
              <a:off x="5080444" y="3930548"/>
              <a:ext cx="1302537" cy="4173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7" name="object 23">
            <a:extLst>
              <a:ext uri="{FF2B5EF4-FFF2-40B4-BE49-F238E27FC236}">
                <a16:creationId xmlns:a16="http://schemas.microsoft.com/office/drawing/2014/main" id="{B027E752-BFE2-4DBC-8C4C-C7A0D66694CB}"/>
              </a:ext>
            </a:extLst>
          </p:cNvPr>
          <p:cNvSpPr txBox="1"/>
          <p:nvPr/>
        </p:nvSpPr>
        <p:spPr>
          <a:xfrm>
            <a:off x="4977516" y="4211900"/>
            <a:ext cx="1303020" cy="32252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95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28" name="object 24">
            <a:extLst>
              <a:ext uri="{FF2B5EF4-FFF2-40B4-BE49-F238E27FC236}">
                <a16:creationId xmlns:a16="http://schemas.microsoft.com/office/drawing/2014/main" id="{CF38AE0C-8F8A-41E8-B9DC-70564565BBAF}"/>
              </a:ext>
            </a:extLst>
          </p:cNvPr>
          <p:cNvGrpSpPr/>
          <p:nvPr/>
        </p:nvGrpSpPr>
        <p:grpSpPr>
          <a:xfrm>
            <a:off x="4920175" y="4810680"/>
            <a:ext cx="1417320" cy="875030"/>
            <a:chOff x="5023103" y="4529328"/>
            <a:chExt cx="1417320" cy="875030"/>
          </a:xfrm>
        </p:grpSpPr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3359646D-9B3A-45BA-ABA7-6C60A923625E}"/>
                </a:ext>
              </a:extLst>
            </p:cNvPr>
            <p:cNvSpPr/>
            <p:nvPr/>
          </p:nvSpPr>
          <p:spPr>
            <a:xfrm>
              <a:off x="5023103" y="4666488"/>
              <a:ext cx="1417320" cy="5334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BB14E54C-CECA-4BAF-BA68-6DE9D2405E5C}"/>
                </a:ext>
              </a:extLst>
            </p:cNvPr>
            <p:cNvSpPr/>
            <p:nvPr/>
          </p:nvSpPr>
          <p:spPr>
            <a:xfrm>
              <a:off x="5190743" y="4529328"/>
              <a:ext cx="1082039" cy="8747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D797B696-E49D-4D69-9BF9-4919029B20C9}"/>
                </a:ext>
              </a:extLst>
            </p:cNvPr>
            <p:cNvSpPr/>
            <p:nvPr/>
          </p:nvSpPr>
          <p:spPr>
            <a:xfrm>
              <a:off x="5080444" y="4705489"/>
              <a:ext cx="1302537" cy="4173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2" name="object 28">
            <a:extLst>
              <a:ext uri="{FF2B5EF4-FFF2-40B4-BE49-F238E27FC236}">
                <a16:creationId xmlns:a16="http://schemas.microsoft.com/office/drawing/2014/main" id="{16BBF62E-5CCB-460B-9E1E-A2ADCC1BCC77}"/>
              </a:ext>
            </a:extLst>
          </p:cNvPr>
          <p:cNvSpPr txBox="1"/>
          <p:nvPr/>
        </p:nvSpPr>
        <p:spPr>
          <a:xfrm>
            <a:off x="5272296" y="4895516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CB71A296-462C-474E-85E2-0A978A8E0C0C}"/>
              </a:ext>
            </a:extLst>
          </p:cNvPr>
          <p:cNvSpPr txBox="1"/>
          <p:nvPr/>
        </p:nvSpPr>
        <p:spPr>
          <a:xfrm>
            <a:off x="3566063" y="5720697"/>
            <a:ext cx="1167765" cy="30969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4"/>
              </a:spcBef>
            </a:pP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Flatten</a:t>
            </a:r>
            <a:endParaRPr sz="1800" dirty="0">
              <a:cs typeface="+mn-ea"/>
              <a:sym typeface="+mn-lt"/>
            </a:endParaRPr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0832DCC7-0BCF-47C8-B88C-8DF3CAA8BD59}"/>
              </a:ext>
            </a:extLst>
          </p:cNvPr>
          <p:cNvSpPr/>
          <p:nvPr/>
        </p:nvSpPr>
        <p:spPr>
          <a:xfrm>
            <a:off x="5442285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7839C0D-B664-49D0-AC2A-0311E52F51D2}"/>
              </a:ext>
            </a:extLst>
          </p:cNvPr>
          <p:cNvSpPr/>
          <p:nvPr/>
        </p:nvSpPr>
        <p:spPr>
          <a:xfrm>
            <a:off x="5442285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12E6F13A-BE6A-4609-977D-A0760B80C8D9}"/>
              </a:ext>
            </a:extLst>
          </p:cNvPr>
          <p:cNvSpPr/>
          <p:nvPr/>
        </p:nvSpPr>
        <p:spPr>
          <a:xfrm>
            <a:off x="5442285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7D33ED20-8F52-44C4-AC6F-D946F403BABA}"/>
              </a:ext>
            </a:extLst>
          </p:cNvPr>
          <p:cNvSpPr/>
          <p:nvPr/>
        </p:nvSpPr>
        <p:spPr>
          <a:xfrm>
            <a:off x="5442285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7DD8ACA5-B662-464A-9F8E-8AAD9B8A4252}"/>
              </a:ext>
            </a:extLst>
          </p:cNvPr>
          <p:cNvSpPr/>
          <p:nvPr/>
        </p:nvSpPr>
        <p:spPr>
          <a:xfrm>
            <a:off x="5442285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2D07E6DA-9466-45D7-9C27-14FC6E2C0416}"/>
              </a:ext>
            </a:extLst>
          </p:cNvPr>
          <p:cNvSpPr/>
          <p:nvPr/>
        </p:nvSpPr>
        <p:spPr>
          <a:xfrm>
            <a:off x="5442285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92405604-816D-49A7-92A5-EA74FB621E62}"/>
              </a:ext>
            </a:extLst>
          </p:cNvPr>
          <p:cNvSpPr/>
          <p:nvPr/>
        </p:nvSpPr>
        <p:spPr>
          <a:xfrm>
            <a:off x="5442285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27F71DBA-4BCC-4913-ADE0-8BC351ED13C2}"/>
              </a:ext>
            </a:extLst>
          </p:cNvPr>
          <p:cNvSpPr/>
          <p:nvPr/>
        </p:nvSpPr>
        <p:spPr>
          <a:xfrm>
            <a:off x="5442285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3FDB2363-685F-4FA7-9049-5579A849C789}"/>
              </a:ext>
            </a:extLst>
          </p:cNvPr>
          <p:cNvSpPr/>
          <p:nvPr/>
        </p:nvSpPr>
        <p:spPr>
          <a:xfrm>
            <a:off x="4700973" y="545365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8" y="0"/>
                </a:moveTo>
                <a:lnTo>
                  <a:pt x="827874" y="0"/>
                </a:lnTo>
                <a:lnTo>
                  <a:pt x="827874" y="279323"/>
                </a:lnTo>
                <a:lnTo>
                  <a:pt x="824700" y="295049"/>
                </a:lnTo>
                <a:lnTo>
                  <a:pt x="816044" y="307890"/>
                </a:lnTo>
                <a:lnTo>
                  <a:pt x="803207" y="316548"/>
                </a:lnTo>
                <a:lnTo>
                  <a:pt x="787488" y="319722"/>
                </a:lnTo>
                <a:lnTo>
                  <a:pt x="140957" y="319722"/>
                </a:lnTo>
                <a:lnTo>
                  <a:pt x="140957" y="281901"/>
                </a:lnTo>
                <a:lnTo>
                  <a:pt x="0" y="422854"/>
                </a:lnTo>
                <a:lnTo>
                  <a:pt x="140957" y="563806"/>
                </a:lnTo>
                <a:lnTo>
                  <a:pt x="140957" y="525989"/>
                </a:lnTo>
                <a:lnTo>
                  <a:pt x="787488" y="525988"/>
                </a:lnTo>
                <a:lnTo>
                  <a:pt x="837197" y="520977"/>
                </a:lnTo>
                <a:lnTo>
                  <a:pt x="883497" y="506604"/>
                </a:lnTo>
                <a:lnTo>
                  <a:pt x="925395" y="483862"/>
                </a:lnTo>
                <a:lnTo>
                  <a:pt x="961901" y="453743"/>
                </a:lnTo>
                <a:lnTo>
                  <a:pt x="992021" y="417237"/>
                </a:lnTo>
                <a:lnTo>
                  <a:pt x="1014763" y="375338"/>
                </a:lnTo>
                <a:lnTo>
                  <a:pt x="1029136" y="329036"/>
                </a:lnTo>
                <a:lnTo>
                  <a:pt x="1034148" y="279323"/>
                </a:lnTo>
                <a:lnTo>
                  <a:pt x="1034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31100B50-90D8-468C-986D-280F72D84F68}"/>
              </a:ext>
            </a:extLst>
          </p:cNvPr>
          <p:cNvSpPr/>
          <p:nvPr/>
        </p:nvSpPr>
        <p:spPr>
          <a:xfrm>
            <a:off x="4700981" y="5453654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0" y="0"/>
                </a:moveTo>
                <a:lnTo>
                  <a:pt x="1034140" y="279324"/>
                </a:lnTo>
                <a:lnTo>
                  <a:pt x="1029129" y="329035"/>
                </a:lnTo>
                <a:lnTo>
                  <a:pt x="1014756" y="375337"/>
                </a:lnTo>
                <a:lnTo>
                  <a:pt x="992013" y="417236"/>
                </a:lnTo>
                <a:lnTo>
                  <a:pt x="961893" y="453742"/>
                </a:lnTo>
                <a:lnTo>
                  <a:pt x="925388" y="483862"/>
                </a:lnTo>
                <a:lnTo>
                  <a:pt x="883488" y="506605"/>
                </a:lnTo>
                <a:lnTo>
                  <a:pt x="837186" y="520978"/>
                </a:lnTo>
                <a:lnTo>
                  <a:pt x="787475" y="525989"/>
                </a:lnTo>
                <a:lnTo>
                  <a:pt x="140949" y="525990"/>
                </a:lnTo>
                <a:lnTo>
                  <a:pt x="140949" y="563807"/>
                </a:lnTo>
                <a:lnTo>
                  <a:pt x="0" y="422855"/>
                </a:lnTo>
                <a:lnTo>
                  <a:pt x="140949" y="281904"/>
                </a:lnTo>
                <a:lnTo>
                  <a:pt x="140949" y="319720"/>
                </a:lnTo>
                <a:lnTo>
                  <a:pt x="787475" y="319720"/>
                </a:lnTo>
                <a:lnTo>
                  <a:pt x="803199" y="316545"/>
                </a:lnTo>
                <a:lnTo>
                  <a:pt x="816039" y="307888"/>
                </a:lnTo>
                <a:lnTo>
                  <a:pt x="824696" y="295048"/>
                </a:lnTo>
                <a:lnTo>
                  <a:pt x="827871" y="279324"/>
                </a:lnTo>
                <a:lnTo>
                  <a:pt x="827871" y="0"/>
                </a:lnTo>
                <a:lnTo>
                  <a:pt x="103414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556C9444-2AAD-4DEA-B92D-55443EAC2084}"/>
              </a:ext>
            </a:extLst>
          </p:cNvPr>
          <p:cNvSpPr/>
          <p:nvPr/>
        </p:nvSpPr>
        <p:spPr>
          <a:xfrm>
            <a:off x="2554547" y="5245477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181584" y="0"/>
                </a:moveTo>
                <a:lnTo>
                  <a:pt x="0" y="181571"/>
                </a:lnTo>
                <a:lnTo>
                  <a:pt x="79667" y="181571"/>
                </a:lnTo>
                <a:lnTo>
                  <a:pt x="79679" y="408546"/>
                </a:lnTo>
                <a:lnTo>
                  <a:pt x="83125" y="455504"/>
                </a:lnTo>
                <a:lnTo>
                  <a:pt x="93133" y="500322"/>
                </a:lnTo>
                <a:lnTo>
                  <a:pt x="109212" y="542510"/>
                </a:lnTo>
                <a:lnTo>
                  <a:pt x="130872" y="581574"/>
                </a:lnTo>
                <a:lnTo>
                  <a:pt x="157620" y="617025"/>
                </a:lnTo>
                <a:lnTo>
                  <a:pt x="188964" y="648370"/>
                </a:lnTo>
                <a:lnTo>
                  <a:pt x="224414" y="675118"/>
                </a:lnTo>
                <a:lnTo>
                  <a:pt x="263477" y="696778"/>
                </a:lnTo>
                <a:lnTo>
                  <a:pt x="305663" y="712858"/>
                </a:lnTo>
                <a:lnTo>
                  <a:pt x="350478" y="722866"/>
                </a:lnTo>
                <a:lnTo>
                  <a:pt x="397433" y="726311"/>
                </a:lnTo>
                <a:lnTo>
                  <a:pt x="928687" y="726311"/>
                </a:lnTo>
                <a:lnTo>
                  <a:pt x="928687" y="522503"/>
                </a:lnTo>
                <a:lnTo>
                  <a:pt x="397433" y="522503"/>
                </a:lnTo>
                <a:lnTo>
                  <a:pt x="353082" y="513548"/>
                </a:lnTo>
                <a:lnTo>
                  <a:pt x="316863" y="489127"/>
                </a:lnTo>
                <a:lnTo>
                  <a:pt x="292443" y="452905"/>
                </a:lnTo>
                <a:lnTo>
                  <a:pt x="283489" y="408546"/>
                </a:lnTo>
                <a:lnTo>
                  <a:pt x="283489" y="181571"/>
                </a:lnTo>
                <a:lnTo>
                  <a:pt x="363156" y="181571"/>
                </a:lnTo>
                <a:lnTo>
                  <a:pt x="1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4C02539B-D2B3-4154-8D77-E29A1D3B051C}"/>
              </a:ext>
            </a:extLst>
          </p:cNvPr>
          <p:cNvSpPr/>
          <p:nvPr/>
        </p:nvSpPr>
        <p:spPr>
          <a:xfrm>
            <a:off x="2554547" y="5245471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928689" y="726317"/>
                </a:moveTo>
                <a:lnTo>
                  <a:pt x="397437" y="726317"/>
                </a:lnTo>
                <a:lnTo>
                  <a:pt x="350480" y="722872"/>
                </a:lnTo>
                <a:lnTo>
                  <a:pt x="305662" y="712863"/>
                </a:lnTo>
                <a:lnTo>
                  <a:pt x="263476" y="696783"/>
                </a:lnTo>
                <a:lnTo>
                  <a:pt x="224411" y="675123"/>
                </a:lnTo>
                <a:lnTo>
                  <a:pt x="188961" y="648375"/>
                </a:lnTo>
                <a:lnTo>
                  <a:pt x="157615" y="617029"/>
                </a:lnTo>
                <a:lnTo>
                  <a:pt x="130867" y="581579"/>
                </a:lnTo>
                <a:lnTo>
                  <a:pt x="109207" y="542514"/>
                </a:lnTo>
                <a:lnTo>
                  <a:pt x="93127" y="500328"/>
                </a:lnTo>
                <a:lnTo>
                  <a:pt x="83119" y="455510"/>
                </a:lnTo>
                <a:lnTo>
                  <a:pt x="79673" y="408554"/>
                </a:lnTo>
                <a:lnTo>
                  <a:pt x="79672" y="181579"/>
                </a:lnTo>
                <a:lnTo>
                  <a:pt x="0" y="181579"/>
                </a:lnTo>
                <a:lnTo>
                  <a:pt x="181579" y="0"/>
                </a:lnTo>
                <a:lnTo>
                  <a:pt x="363159" y="181579"/>
                </a:lnTo>
                <a:lnTo>
                  <a:pt x="283485" y="181579"/>
                </a:lnTo>
                <a:lnTo>
                  <a:pt x="283485" y="408554"/>
                </a:lnTo>
                <a:lnTo>
                  <a:pt x="292439" y="452908"/>
                </a:lnTo>
                <a:lnTo>
                  <a:pt x="316860" y="489129"/>
                </a:lnTo>
                <a:lnTo>
                  <a:pt x="353081" y="513550"/>
                </a:lnTo>
                <a:lnTo>
                  <a:pt x="397436" y="522505"/>
                </a:lnTo>
                <a:lnTo>
                  <a:pt x="928689" y="522505"/>
                </a:lnTo>
                <a:lnTo>
                  <a:pt x="928689" y="72631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51634072-5230-40D0-BB7D-04760DDE89B9}"/>
              </a:ext>
            </a:extLst>
          </p:cNvPr>
          <p:cNvSpPr txBox="1"/>
          <p:nvPr/>
        </p:nvSpPr>
        <p:spPr>
          <a:xfrm>
            <a:off x="1356651" y="2554652"/>
            <a:ext cx="31235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2425" indent="-257175">
              <a:lnSpc>
                <a:spcPts val="2110"/>
              </a:lnSpc>
              <a:spcBef>
                <a:spcPts val="210"/>
              </a:spcBef>
              <a:buFont typeface="Wingdings"/>
              <a:buChar char=""/>
              <a:tabLst>
                <a:tab pos="353060" algn="l"/>
              </a:tabLst>
            </a:pPr>
            <a:r>
              <a:rPr sz="1800" spc="-5" dirty="0">
                <a:cs typeface="+mn-ea"/>
                <a:sym typeface="+mn-lt"/>
              </a:rPr>
              <a:t>Some </a:t>
            </a:r>
            <a:r>
              <a:rPr sz="1800" spc="-10" dirty="0">
                <a:cs typeface="+mn-ea"/>
                <a:sym typeface="+mn-lt"/>
              </a:rPr>
              <a:t>patterns are </a:t>
            </a:r>
            <a:r>
              <a:rPr sz="1800" dirty="0">
                <a:cs typeface="+mn-ea"/>
                <a:sym typeface="+mn-lt"/>
              </a:rPr>
              <a:t>much  </a:t>
            </a:r>
            <a:r>
              <a:rPr sz="1800" spc="-5" dirty="0">
                <a:cs typeface="+mn-ea"/>
                <a:sym typeface="+mn-lt"/>
              </a:rPr>
              <a:t>smaller than </a:t>
            </a:r>
            <a:r>
              <a:rPr sz="1800" dirty="0">
                <a:cs typeface="+mn-ea"/>
                <a:sym typeface="+mn-lt"/>
              </a:rPr>
              <a:t>the </a:t>
            </a:r>
            <a:r>
              <a:rPr sz="1800" spc="-5" dirty="0">
                <a:cs typeface="+mn-ea"/>
                <a:sym typeface="+mn-lt"/>
              </a:rPr>
              <a:t>whole</a:t>
            </a:r>
            <a:r>
              <a:rPr sz="1800" spc="-30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image</a:t>
            </a:r>
            <a:endParaRPr sz="1800">
              <a:cs typeface="+mn-ea"/>
              <a:sym typeface="+mn-lt"/>
            </a:endParaRPr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74A72368-1506-4887-942A-2DD933F5182B}"/>
              </a:ext>
            </a:extLst>
          </p:cNvPr>
          <p:cNvSpPr txBox="1"/>
          <p:nvPr/>
        </p:nvSpPr>
        <p:spPr>
          <a:xfrm>
            <a:off x="1356651" y="3581828"/>
            <a:ext cx="31235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0040" marR="139065" indent="-214629">
              <a:lnSpc>
                <a:spcPts val="2110"/>
              </a:lnSpc>
              <a:spcBef>
                <a:spcPts val="210"/>
              </a:spcBef>
              <a:buFont typeface="Wingdings"/>
              <a:buChar char=""/>
              <a:tabLst>
                <a:tab pos="320675" algn="l"/>
              </a:tabLst>
            </a:pPr>
            <a:r>
              <a:rPr sz="1800" dirty="0">
                <a:cs typeface="+mn-ea"/>
                <a:sym typeface="+mn-lt"/>
              </a:rPr>
              <a:t>The </a:t>
            </a:r>
            <a:r>
              <a:rPr sz="1800" spc="-5" dirty="0">
                <a:cs typeface="+mn-ea"/>
                <a:sym typeface="+mn-lt"/>
              </a:rPr>
              <a:t>same </a:t>
            </a:r>
            <a:r>
              <a:rPr sz="1800" spc="-10" dirty="0">
                <a:cs typeface="+mn-ea"/>
                <a:sym typeface="+mn-lt"/>
              </a:rPr>
              <a:t>patterns </a:t>
            </a:r>
            <a:r>
              <a:rPr sz="1800" dirty="0">
                <a:cs typeface="+mn-ea"/>
                <a:sym typeface="+mn-lt"/>
              </a:rPr>
              <a:t>appear </a:t>
            </a:r>
            <a:r>
              <a:rPr sz="1800" spc="-5" dirty="0">
                <a:cs typeface="+mn-ea"/>
                <a:sym typeface="+mn-lt"/>
              </a:rPr>
              <a:t>in  </a:t>
            </a:r>
            <a:r>
              <a:rPr sz="1800" spc="-15" dirty="0">
                <a:cs typeface="+mn-ea"/>
                <a:sym typeface="+mn-lt"/>
              </a:rPr>
              <a:t>different</a:t>
            </a:r>
            <a:r>
              <a:rPr sz="1800" spc="-5" dirty="0">
                <a:cs typeface="+mn-ea"/>
                <a:sym typeface="+mn-lt"/>
              </a:rPr>
              <a:t> regions.</a:t>
            </a:r>
            <a:endParaRPr sz="1800">
              <a:cs typeface="+mn-ea"/>
              <a:sym typeface="+mn-lt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839FC201-B3DC-4F84-AFD0-7CE4D425A088}"/>
              </a:ext>
            </a:extLst>
          </p:cNvPr>
          <p:cNvSpPr txBox="1"/>
          <p:nvPr/>
        </p:nvSpPr>
        <p:spPr>
          <a:xfrm>
            <a:off x="1356651" y="4575475"/>
            <a:ext cx="31235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38455" marR="285750" indent="-214629">
              <a:lnSpc>
                <a:spcPts val="2090"/>
              </a:lnSpc>
              <a:spcBef>
                <a:spcPts val="225"/>
              </a:spcBef>
              <a:buFont typeface="Wingdings"/>
              <a:buChar char=""/>
              <a:tabLst>
                <a:tab pos="339090" algn="l"/>
              </a:tabLst>
            </a:pPr>
            <a:r>
              <a:rPr sz="1800" spc="-5" dirty="0">
                <a:cs typeface="+mn-ea"/>
                <a:sym typeface="+mn-lt"/>
              </a:rPr>
              <a:t>Subsampling </a:t>
            </a:r>
            <a:r>
              <a:rPr sz="1800" dirty="0">
                <a:cs typeface="+mn-ea"/>
                <a:sym typeface="+mn-lt"/>
              </a:rPr>
              <a:t>the </a:t>
            </a:r>
            <a:r>
              <a:rPr sz="1800" spc="-10" dirty="0">
                <a:cs typeface="+mn-ea"/>
                <a:sym typeface="+mn-lt"/>
              </a:rPr>
              <a:t>pixels </a:t>
            </a:r>
            <a:r>
              <a:rPr sz="1800" spc="-5" dirty="0">
                <a:cs typeface="+mn-ea"/>
                <a:sym typeface="+mn-lt"/>
              </a:rPr>
              <a:t>will  </a:t>
            </a:r>
            <a:r>
              <a:rPr sz="1800" dirty="0">
                <a:cs typeface="+mn-ea"/>
                <a:sym typeface="+mn-lt"/>
              </a:rPr>
              <a:t>not </a:t>
            </a:r>
            <a:r>
              <a:rPr sz="1800" spc="-5" dirty="0">
                <a:cs typeface="+mn-ea"/>
                <a:sym typeface="+mn-lt"/>
              </a:rPr>
              <a:t>change the object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56" name="object 52">
            <a:extLst>
              <a:ext uri="{FF2B5EF4-FFF2-40B4-BE49-F238E27FC236}">
                <a16:creationId xmlns:a16="http://schemas.microsoft.com/office/drawing/2014/main" id="{0E4D46E1-71D0-4BD8-8218-185999AA0BAF}"/>
              </a:ext>
            </a:extLst>
          </p:cNvPr>
          <p:cNvGrpSpPr/>
          <p:nvPr/>
        </p:nvGrpSpPr>
        <p:grpSpPr>
          <a:xfrm>
            <a:off x="1244618" y="2173969"/>
            <a:ext cx="3750945" cy="3036570"/>
            <a:chOff x="1347546" y="1892617"/>
            <a:chExt cx="3750945" cy="3036570"/>
          </a:xfrm>
        </p:grpSpPr>
        <p:sp>
          <p:nvSpPr>
            <p:cNvPr id="57" name="object 53">
              <a:extLst>
                <a:ext uri="{FF2B5EF4-FFF2-40B4-BE49-F238E27FC236}">
                  <a16:creationId xmlns:a16="http://schemas.microsoft.com/office/drawing/2014/main" id="{473C3CD0-F100-4474-B7A3-ED2823D907BC}"/>
                </a:ext>
              </a:extLst>
            </p:cNvPr>
            <p:cNvSpPr/>
            <p:nvPr/>
          </p:nvSpPr>
          <p:spPr>
            <a:xfrm>
              <a:off x="4582604" y="2499969"/>
              <a:ext cx="515620" cy="1647189"/>
            </a:xfrm>
            <a:custGeom>
              <a:avLst/>
              <a:gdLst/>
              <a:ahLst/>
              <a:cxnLst/>
              <a:rect l="l" t="t" r="r" b="b"/>
              <a:pathLst>
                <a:path w="515620" h="1647189">
                  <a:moveTo>
                    <a:pt x="511670" y="26187"/>
                  </a:moveTo>
                  <a:lnTo>
                    <a:pt x="484009" y="0"/>
                  </a:lnTo>
                  <a:lnTo>
                    <a:pt x="70523" y="436753"/>
                  </a:lnTo>
                  <a:lnTo>
                    <a:pt x="42849" y="410552"/>
                  </a:lnTo>
                  <a:lnTo>
                    <a:pt x="5778" y="532841"/>
                  </a:lnTo>
                  <a:lnTo>
                    <a:pt x="125857" y="489127"/>
                  </a:lnTo>
                  <a:lnTo>
                    <a:pt x="112801" y="476770"/>
                  </a:lnTo>
                  <a:lnTo>
                    <a:pt x="98183" y="462940"/>
                  </a:lnTo>
                  <a:lnTo>
                    <a:pt x="511670" y="26187"/>
                  </a:lnTo>
                  <a:close/>
                </a:path>
                <a:path w="515620" h="1647189">
                  <a:moveTo>
                    <a:pt x="515239" y="1631518"/>
                  </a:moveTo>
                  <a:lnTo>
                    <a:pt x="69621" y="629551"/>
                  </a:lnTo>
                  <a:lnTo>
                    <a:pt x="104444" y="614057"/>
                  </a:lnTo>
                  <a:lnTo>
                    <a:pt x="102108" y="612140"/>
                  </a:lnTo>
                  <a:lnTo>
                    <a:pt x="5778" y="532841"/>
                  </a:lnTo>
                  <a:lnTo>
                    <a:pt x="0" y="660501"/>
                  </a:lnTo>
                  <a:lnTo>
                    <a:pt x="34810" y="645033"/>
                  </a:lnTo>
                  <a:lnTo>
                    <a:pt x="480428" y="1646999"/>
                  </a:lnTo>
                  <a:lnTo>
                    <a:pt x="515239" y="163151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7CEE7945-9998-4977-B543-0B134596152B}"/>
                </a:ext>
              </a:extLst>
            </p:cNvPr>
            <p:cNvSpPr/>
            <p:nvPr/>
          </p:nvSpPr>
          <p:spPr>
            <a:xfrm>
              <a:off x="4575454" y="3330714"/>
              <a:ext cx="522605" cy="1598930"/>
            </a:xfrm>
            <a:custGeom>
              <a:avLst/>
              <a:gdLst/>
              <a:ahLst/>
              <a:cxnLst/>
              <a:rect l="l" t="t" r="r" b="b"/>
              <a:pathLst>
                <a:path w="522604" h="1598929">
                  <a:moveTo>
                    <a:pt x="516788" y="1568500"/>
                  </a:moveTo>
                  <a:lnTo>
                    <a:pt x="110083" y="1247838"/>
                  </a:lnTo>
                  <a:lnTo>
                    <a:pt x="119380" y="1236027"/>
                  </a:lnTo>
                  <a:lnTo>
                    <a:pt x="133680" y="1217904"/>
                  </a:lnTo>
                  <a:lnTo>
                    <a:pt x="8534" y="1192022"/>
                  </a:lnTo>
                  <a:lnTo>
                    <a:pt x="62903" y="1307668"/>
                  </a:lnTo>
                  <a:lnTo>
                    <a:pt x="86487" y="1277747"/>
                  </a:lnTo>
                  <a:lnTo>
                    <a:pt x="493191" y="1598409"/>
                  </a:lnTo>
                  <a:lnTo>
                    <a:pt x="516788" y="1568500"/>
                  </a:lnTo>
                  <a:close/>
                </a:path>
                <a:path w="522604" h="1598929">
                  <a:moveTo>
                    <a:pt x="522554" y="14719"/>
                  </a:moveTo>
                  <a:lnTo>
                    <a:pt x="487413" y="0"/>
                  </a:lnTo>
                  <a:lnTo>
                    <a:pt x="35128" y="1079246"/>
                  </a:lnTo>
                  <a:lnTo>
                    <a:pt x="0" y="1064514"/>
                  </a:lnTo>
                  <a:lnTo>
                    <a:pt x="8534" y="1192022"/>
                  </a:lnTo>
                  <a:lnTo>
                    <a:pt x="102108" y="1111529"/>
                  </a:lnTo>
                  <a:lnTo>
                    <a:pt x="105422" y="1108684"/>
                  </a:lnTo>
                  <a:lnTo>
                    <a:pt x="70269" y="1093965"/>
                  </a:lnTo>
                  <a:lnTo>
                    <a:pt x="522554" y="1471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589345A5-975A-408F-AA06-F3F17DFC463F}"/>
                </a:ext>
              </a:extLst>
            </p:cNvPr>
            <p:cNvSpPr/>
            <p:nvPr/>
          </p:nvSpPr>
          <p:spPr>
            <a:xfrm>
              <a:off x="1353896" y="1898967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30">
                  <a:moveTo>
                    <a:pt x="1186256" y="0"/>
                  </a:moveTo>
                  <a:lnTo>
                    <a:pt x="0" y="0"/>
                  </a:lnTo>
                  <a:lnTo>
                    <a:pt x="0" y="379107"/>
                  </a:lnTo>
                  <a:lnTo>
                    <a:pt x="1186256" y="379107"/>
                  </a:lnTo>
                  <a:lnTo>
                    <a:pt x="11862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F1F6ECA5-10C0-4331-9082-4747BB63F83B}"/>
                </a:ext>
              </a:extLst>
            </p:cNvPr>
            <p:cNvSpPr/>
            <p:nvPr/>
          </p:nvSpPr>
          <p:spPr>
            <a:xfrm>
              <a:off x="1353896" y="1898967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30">
                  <a:moveTo>
                    <a:pt x="0" y="0"/>
                  </a:moveTo>
                  <a:lnTo>
                    <a:pt x="1186260" y="0"/>
                  </a:lnTo>
                  <a:lnTo>
                    <a:pt x="1186260" y="379109"/>
                  </a:lnTo>
                  <a:lnTo>
                    <a:pt x="0" y="3791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61" name="object 57">
            <a:extLst>
              <a:ext uri="{FF2B5EF4-FFF2-40B4-BE49-F238E27FC236}">
                <a16:creationId xmlns:a16="http://schemas.microsoft.com/office/drawing/2014/main" id="{7901110E-5003-4C4C-BDC4-A64557EDCC50}"/>
              </a:ext>
            </a:extLst>
          </p:cNvPr>
          <p:cNvSpPr txBox="1"/>
          <p:nvPr/>
        </p:nvSpPr>
        <p:spPr>
          <a:xfrm>
            <a:off x="1260484" y="2186669"/>
            <a:ext cx="1174115" cy="248145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3020" rIns="0" bIns="0" rtlCol="0">
            <a:spAutoFit/>
          </a:bodyPr>
          <a:lstStyle/>
          <a:p>
            <a:pPr marL="95250">
              <a:lnSpc>
                <a:spcPts val="158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Property</a:t>
            </a:r>
            <a:r>
              <a:rPr sz="1800" spc="-2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62" name="object 58">
            <a:extLst>
              <a:ext uri="{FF2B5EF4-FFF2-40B4-BE49-F238E27FC236}">
                <a16:creationId xmlns:a16="http://schemas.microsoft.com/office/drawing/2014/main" id="{DD334089-0FB4-4700-BBCF-79C70C88ADCA}"/>
              </a:ext>
            </a:extLst>
          </p:cNvPr>
          <p:cNvGrpSpPr/>
          <p:nvPr/>
        </p:nvGrpSpPr>
        <p:grpSpPr>
          <a:xfrm>
            <a:off x="1249368" y="3189639"/>
            <a:ext cx="1199515" cy="392430"/>
            <a:chOff x="1352296" y="2908287"/>
            <a:chExt cx="1199515" cy="392430"/>
          </a:xfrm>
        </p:grpSpPr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05C86E91-AD56-472E-9C54-0B6D8E11EEF7}"/>
                </a:ext>
              </a:extLst>
            </p:cNvPr>
            <p:cNvSpPr/>
            <p:nvPr/>
          </p:nvSpPr>
          <p:spPr>
            <a:xfrm>
              <a:off x="1358646" y="2914637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29">
                  <a:moveTo>
                    <a:pt x="1186256" y="0"/>
                  </a:moveTo>
                  <a:lnTo>
                    <a:pt x="0" y="0"/>
                  </a:lnTo>
                  <a:lnTo>
                    <a:pt x="0" y="379107"/>
                  </a:lnTo>
                  <a:lnTo>
                    <a:pt x="1186256" y="379107"/>
                  </a:lnTo>
                  <a:lnTo>
                    <a:pt x="11862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7928EF6F-C5D7-4DE6-A5BE-EC0656E8BB76}"/>
                </a:ext>
              </a:extLst>
            </p:cNvPr>
            <p:cNvSpPr/>
            <p:nvPr/>
          </p:nvSpPr>
          <p:spPr>
            <a:xfrm>
              <a:off x="1358646" y="2914637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29">
                  <a:moveTo>
                    <a:pt x="0" y="0"/>
                  </a:moveTo>
                  <a:lnTo>
                    <a:pt x="1186260" y="0"/>
                  </a:lnTo>
                  <a:lnTo>
                    <a:pt x="1186260" y="379109"/>
                  </a:lnTo>
                  <a:lnTo>
                    <a:pt x="0" y="3791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65" name="object 61">
            <a:extLst>
              <a:ext uri="{FF2B5EF4-FFF2-40B4-BE49-F238E27FC236}">
                <a16:creationId xmlns:a16="http://schemas.microsoft.com/office/drawing/2014/main" id="{71CF2487-5747-42BC-9FBE-D752859DF643}"/>
              </a:ext>
            </a:extLst>
          </p:cNvPr>
          <p:cNvSpPr txBox="1"/>
          <p:nvPr/>
        </p:nvSpPr>
        <p:spPr>
          <a:xfrm>
            <a:off x="1356651" y="3202339"/>
            <a:ext cx="1077595" cy="309699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2384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54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Property</a:t>
            </a:r>
            <a:r>
              <a:rPr sz="1800" spc="-2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66" name="object 62">
            <a:extLst>
              <a:ext uri="{FF2B5EF4-FFF2-40B4-BE49-F238E27FC236}">
                <a16:creationId xmlns:a16="http://schemas.microsoft.com/office/drawing/2014/main" id="{342FE5C7-574D-49E3-A62F-1B81D7C2AFB3}"/>
              </a:ext>
            </a:extLst>
          </p:cNvPr>
          <p:cNvGrpSpPr/>
          <p:nvPr/>
        </p:nvGrpSpPr>
        <p:grpSpPr>
          <a:xfrm>
            <a:off x="1249368" y="4185293"/>
            <a:ext cx="1199515" cy="392430"/>
            <a:chOff x="1352296" y="3903941"/>
            <a:chExt cx="1199515" cy="392430"/>
          </a:xfrm>
        </p:grpSpPr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8C764224-E2C5-40D6-A261-BDE297B4688E}"/>
                </a:ext>
              </a:extLst>
            </p:cNvPr>
            <p:cNvSpPr/>
            <p:nvPr/>
          </p:nvSpPr>
          <p:spPr>
            <a:xfrm>
              <a:off x="1358646" y="3910291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29">
                  <a:moveTo>
                    <a:pt x="1186256" y="0"/>
                  </a:moveTo>
                  <a:lnTo>
                    <a:pt x="0" y="0"/>
                  </a:lnTo>
                  <a:lnTo>
                    <a:pt x="0" y="379107"/>
                  </a:lnTo>
                  <a:lnTo>
                    <a:pt x="1186256" y="379107"/>
                  </a:lnTo>
                  <a:lnTo>
                    <a:pt x="11862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83CA36CD-01FD-4108-A05A-1D4DE8AF46ED}"/>
                </a:ext>
              </a:extLst>
            </p:cNvPr>
            <p:cNvSpPr/>
            <p:nvPr/>
          </p:nvSpPr>
          <p:spPr>
            <a:xfrm>
              <a:off x="1358646" y="3910291"/>
              <a:ext cx="1186815" cy="379730"/>
            </a:xfrm>
            <a:custGeom>
              <a:avLst/>
              <a:gdLst/>
              <a:ahLst/>
              <a:cxnLst/>
              <a:rect l="l" t="t" r="r" b="b"/>
              <a:pathLst>
                <a:path w="1186814" h="379729">
                  <a:moveTo>
                    <a:pt x="0" y="0"/>
                  </a:moveTo>
                  <a:lnTo>
                    <a:pt x="1186260" y="0"/>
                  </a:lnTo>
                  <a:lnTo>
                    <a:pt x="1186260" y="379109"/>
                  </a:lnTo>
                  <a:lnTo>
                    <a:pt x="0" y="3791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69" name="object 65">
            <a:extLst>
              <a:ext uri="{FF2B5EF4-FFF2-40B4-BE49-F238E27FC236}">
                <a16:creationId xmlns:a16="http://schemas.microsoft.com/office/drawing/2014/main" id="{C6FC6A4B-9745-4BBE-8B3A-A4EC715BCC1D}"/>
              </a:ext>
            </a:extLst>
          </p:cNvPr>
          <p:cNvSpPr txBox="1"/>
          <p:nvPr/>
        </p:nvSpPr>
        <p:spPr>
          <a:xfrm>
            <a:off x="1260484" y="4210990"/>
            <a:ext cx="1174115" cy="244939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20320" rIns="0" bIns="0" rtlCol="0">
            <a:spAutoFit/>
          </a:bodyPr>
          <a:lstStyle/>
          <a:p>
            <a:pPr marL="100330">
              <a:lnSpc>
                <a:spcPts val="1720"/>
              </a:lnSpc>
              <a:spcBef>
                <a:spcPts val="16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Property</a:t>
            </a:r>
            <a:r>
              <a:rPr sz="1800" spc="-2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1BF5346-5582-4428-863D-6DBED31BA274}"/>
              </a:ext>
            </a:extLst>
          </p:cNvPr>
          <p:cNvGrpSpPr/>
          <p:nvPr/>
        </p:nvGrpSpPr>
        <p:grpSpPr>
          <a:xfrm>
            <a:off x="6307175" y="2493514"/>
            <a:ext cx="1987079" cy="3035935"/>
            <a:chOff x="6307175" y="2493514"/>
            <a:chExt cx="1987079" cy="3035935"/>
          </a:xfrm>
        </p:grpSpPr>
        <p:sp>
          <p:nvSpPr>
            <p:cNvPr id="135" name="object 49">
              <a:extLst>
                <a:ext uri="{FF2B5EF4-FFF2-40B4-BE49-F238E27FC236}">
                  <a16:creationId xmlns:a16="http://schemas.microsoft.com/office/drawing/2014/main" id="{37A01268-FC16-474D-B909-32D173A21E68}"/>
                </a:ext>
              </a:extLst>
            </p:cNvPr>
            <p:cNvSpPr/>
            <p:nvPr/>
          </p:nvSpPr>
          <p:spPr>
            <a:xfrm>
              <a:off x="6307175" y="2493514"/>
              <a:ext cx="250825" cy="3035935"/>
            </a:xfrm>
            <a:custGeom>
              <a:avLst/>
              <a:gdLst/>
              <a:ahLst/>
              <a:cxnLst/>
              <a:rect l="l" t="t" r="r" b="b"/>
              <a:pathLst>
                <a:path w="250825" h="3035935">
                  <a:moveTo>
                    <a:pt x="3" y="3035571"/>
                  </a:moveTo>
                  <a:lnTo>
                    <a:pt x="39643" y="3026251"/>
                  </a:lnTo>
                  <a:lnTo>
                    <a:pt x="74071" y="3000298"/>
                  </a:lnTo>
                  <a:lnTo>
                    <a:pt x="101220" y="2960723"/>
                  </a:lnTo>
                  <a:lnTo>
                    <a:pt x="119024" y="2910537"/>
                  </a:lnTo>
                  <a:lnTo>
                    <a:pt x="125418" y="2852751"/>
                  </a:lnTo>
                  <a:lnTo>
                    <a:pt x="125414" y="1700610"/>
                  </a:lnTo>
                  <a:lnTo>
                    <a:pt x="131807" y="1642825"/>
                  </a:lnTo>
                  <a:lnTo>
                    <a:pt x="149611" y="1592639"/>
                  </a:lnTo>
                  <a:lnTo>
                    <a:pt x="176760" y="1553064"/>
                  </a:lnTo>
                  <a:lnTo>
                    <a:pt x="211188" y="1527111"/>
                  </a:lnTo>
                  <a:lnTo>
                    <a:pt x="250829" y="1517790"/>
                  </a:lnTo>
                  <a:lnTo>
                    <a:pt x="211188" y="1508469"/>
                  </a:lnTo>
                  <a:lnTo>
                    <a:pt x="176760" y="1482514"/>
                  </a:lnTo>
                  <a:lnTo>
                    <a:pt x="149611" y="1442936"/>
                  </a:lnTo>
                  <a:lnTo>
                    <a:pt x="131807" y="1392747"/>
                  </a:lnTo>
                  <a:lnTo>
                    <a:pt x="125414" y="1334960"/>
                  </a:lnTo>
                  <a:lnTo>
                    <a:pt x="125414" y="182825"/>
                  </a:lnTo>
                  <a:lnTo>
                    <a:pt x="119020" y="125038"/>
                  </a:lnTo>
                  <a:lnTo>
                    <a:pt x="101216" y="74850"/>
                  </a:lnTo>
                  <a:lnTo>
                    <a:pt x="74067" y="35274"/>
                  </a:lnTo>
                  <a:lnTo>
                    <a:pt x="39640" y="932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6" name="object 50">
              <a:extLst>
                <a:ext uri="{FF2B5EF4-FFF2-40B4-BE49-F238E27FC236}">
                  <a16:creationId xmlns:a16="http://schemas.microsoft.com/office/drawing/2014/main" id="{03AC2418-505A-49FF-8E21-920083C568C2}"/>
                </a:ext>
              </a:extLst>
            </p:cNvPr>
            <p:cNvSpPr txBox="1"/>
            <p:nvPr/>
          </p:nvSpPr>
          <p:spPr>
            <a:xfrm>
              <a:off x="6684953" y="3718987"/>
              <a:ext cx="1609301" cy="579454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2400" spc="-5" dirty="0">
                  <a:cs typeface="+mn-ea"/>
                  <a:sym typeface="+mn-lt"/>
                </a:rPr>
                <a:t>Can </a:t>
              </a:r>
              <a:r>
                <a:rPr sz="2400" spc="-10" dirty="0">
                  <a:cs typeface="+mn-ea"/>
                  <a:sym typeface="+mn-lt"/>
                </a:rPr>
                <a:t>repeat  many</a:t>
              </a:r>
              <a:r>
                <a:rPr sz="2400" spc="-75" dirty="0">
                  <a:cs typeface="+mn-ea"/>
                  <a:sym typeface="+mn-lt"/>
                </a:rPr>
                <a:t> </a:t>
              </a:r>
              <a:r>
                <a:rPr sz="2400" spc="-5" dirty="0">
                  <a:cs typeface="+mn-ea"/>
                  <a:sym typeface="+mn-lt"/>
                </a:rPr>
                <a:t>times</a:t>
              </a:r>
              <a:endParaRPr sz="2400" dirty="0">
                <a:cs typeface="+mn-ea"/>
                <a:sym typeface="+mn-lt"/>
              </a:endParaRPr>
            </a:p>
          </p:txBody>
        </p:sp>
      </p:grpSp>
      <p:grpSp>
        <p:nvGrpSpPr>
          <p:cNvPr id="137" name="object 31">
            <a:extLst>
              <a:ext uri="{FF2B5EF4-FFF2-40B4-BE49-F238E27FC236}">
                <a16:creationId xmlns:a16="http://schemas.microsoft.com/office/drawing/2014/main" id="{ADD3A688-927F-487B-9E79-C7041E6D93B3}"/>
              </a:ext>
            </a:extLst>
          </p:cNvPr>
          <p:cNvGrpSpPr/>
          <p:nvPr/>
        </p:nvGrpSpPr>
        <p:grpSpPr>
          <a:xfrm>
            <a:off x="3472845" y="5615352"/>
            <a:ext cx="1283335" cy="607060"/>
            <a:chOff x="3578352" y="5334000"/>
            <a:chExt cx="1283335" cy="607060"/>
          </a:xfrm>
        </p:grpSpPr>
        <p:sp>
          <p:nvSpPr>
            <p:cNvPr id="138" name="object 32">
              <a:extLst>
                <a:ext uri="{FF2B5EF4-FFF2-40B4-BE49-F238E27FC236}">
                  <a16:creationId xmlns:a16="http://schemas.microsoft.com/office/drawing/2014/main" id="{7123807F-55F4-4741-B905-E6770F59A1F9}"/>
                </a:ext>
              </a:extLst>
            </p:cNvPr>
            <p:cNvSpPr/>
            <p:nvPr/>
          </p:nvSpPr>
          <p:spPr>
            <a:xfrm>
              <a:off x="3578352" y="5358383"/>
              <a:ext cx="1283208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9" name="object 33">
              <a:extLst>
                <a:ext uri="{FF2B5EF4-FFF2-40B4-BE49-F238E27FC236}">
                  <a16:creationId xmlns:a16="http://schemas.microsoft.com/office/drawing/2014/main" id="{C554153C-1DAF-4F14-B1AD-4EFC440B6396}"/>
                </a:ext>
              </a:extLst>
            </p:cNvPr>
            <p:cNvSpPr/>
            <p:nvPr/>
          </p:nvSpPr>
          <p:spPr>
            <a:xfrm>
              <a:off x="3697224" y="5334000"/>
              <a:ext cx="1045463" cy="60655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0" name="object 34">
              <a:extLst>
                <a:ext uri="{FF2B5EF4-FFF2-40B4-BE49-F238E27FC236}">
                  <a16:creationId xmlns:a16="http://schemas.microsoft.com/office/drawing/2014/main" id="{FFECFE88-9199-42A5-88AC-99522A931AB1}"/>
                </a:ext>
              </a:extLst>
            </p:cNvPr>
            <p:cNvSpPr/>
            <p:nvPr/>
          </p:nvSpPr>
          <p:spPr>
            <a:xfrm>
              <a:off x="3636162" y="5398998"/>
              <a:ext cx="1167739" cy="3693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41" name="object 35">
            <a:extLst>
              <a:ext uri="{FF2B5EF4-FFF2-40B4-BE49-F238E27FC236}">
                <a16:creationId xmlns:a16="http://schemas.microsoft.com/office/drawing/2014/main" id="{309FF19D-6991-4EAF-A379-E55E01DBC6D8}"/>
              </a:ext>
            </a:extLst>
          </p:cNvPr>
          <p:cNvSpPr txBox="1"/>
          <p:nvPr/>
        </p:nvSpPr>
        <p:spPr>
          <a:xfrm>
            <a:off x="3521511" y="5680350"/>
            <a:ext cx="1167765" cy="30969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4"/>
              </a:spcBef>
            </a:pP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Flatten</a:t>
            </a:r>
            <a:endParaRPr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573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whole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90F3A4D3-0281-4147-ADF0-EFBCB602A7F8}"/>
              </a:ext>
            </a:extLst>
          </p:cNvPr>
          <p:cNvGrpSpPr/>
          <p:nvPr/>
        </p:nvGrpSpPr>
        <p:grpSpPr>
          <a:xfrm>
            <a:off x="1540413" y="2919815"/>
            <a:ext cx="2298700" cy="2281555"/>
            <a:chOff x="1645920" y="2638463"/>
            <a:chExt cx="2298700" cy="228155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0F1213FA-15F2-4EAE-AD0E-3CE46C1B579E}"/>
                </a:ext>
              </a:extLst>
            </p:cNvPr>
            <p:cNvSpPr/>
            <p:nvPr/>
          </p:nvSpPr>
          <p:spPr>
            <a:xfrm>
              <a:off x="2224218" y="2638463"/>
              <a:ext cx="1212520" cy="2281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29F6E40-9BD6-4030-A5D0-3E3BBB77B0F2}"/>
                </a:ext>
              </a:extLst>
            </p:cNvPr>
            <p:cNvSpPr/>
            <p:nvPr/>
          </p:nvSpPr>
          <p:spPr>
            <a:xfrm>
              <a:off x="1645920" y="3605784"/>
              <a:ext cx="2298192" cy="1042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9084A3F-7C11-431B-BEC4-140978A4D0C6}"/>
                </a:ext>
              </a:extLst>
            </p:cNvPr>
            <p:cNvSpPr/>
            <p:nvPr/>
          </p:nvSpPr>
          <p:spPr>
            <a:xfrm>
              <a:off x="1853184" y="3581400"/>
              <a:ext cx="1938527" cy="1152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7B1797E-6E35-4DFF-AE14-888C32FBEBEF}"/>
                </a:ext>
              </a:extLst>
            </p:cNvPr>
            <p:cNvSpPr/>
            <p:nvPr/>
          </p:nvSpPr>
          <p:spPr>
            <a:xfrm>
              <a:off x="1705279" y="3645814"/>
              <a:ext cx="2179916" cy="923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FCB18710-AE48-4F91-AFD2-E58F2D346BA6}"/>
              </a:ext>
            </a:extLst>
          </p:cNvPr>
          <p:cNvSpPr txBox="1"/>
          <p:nvPr/>
        </p:nvSpPr>
        <p:spPr>
          <a:xfrm>
            <a:off x="1599772" y="3927166"/>
            <a:ext cx="2179955" cy="85735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44805" marR="337185" algn="ctr">
              <a:lnSpc>
                <a:spcPct val="99400"/>
              </a:lnSpc>
              <a:spcBef>
                <a:spcPts val="270"/>
              </a:spcBef>
            </a:pP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Fully</a:t>
            </a:r>
            <a:r>
              <a:rPr sz="1800" spc="-5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Connected  </a:t>
            </a: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Feedforward  </a:t>
            </a: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network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9049047E-5762-4D87-B959-32744FE5AC5C}"/>
              </a:ext>
            </a:extLst>
          </p:cNvPr>
          <p:cNvGrpSpPr/>
          <p:nvPr/>
        </p:nvGrpSpPr>
        <p:grpSpPr>
          <a:xfrm>
            <a:off x="4917596" y="1282251"/>
            <a:ext cx="1417320" cy="1830705"/>
            <a:chOff x="5023103" y="1000899"/>
            <a:chExt cx="1417320" cy="1830705"/>
          </a:xfrm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C292359C-A9D3-4DD5-ADF8-986BDBC9C10D}"/>
                </a:ext>
              </a:extLst>
            </p:cNvPr>
            <p:cNvSpPr/>
            <p:nvPr/>
          </p:nvSpPr>
          <p:spPr>
            <a:xfrm>
              <a:off x="5054726" y="1000899"/>
              <a:ext cx="1328254" cy="9032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EB6AE2DD-5FDE-48BD-89C5-269A1D51D63A}"/>
                </a:ext>
              </a:extLst>
            </p:cNvPr>
            <p:cNvSpPr/>
            <p:nvPr/>
          </p:nvSpPr>
          <p:spPr>
            <a:xfrm>
              <a:off x="5023103" y="2264663"/>
              <a:ext cx="1417320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4783DB8-B55E-47BE-A08A-48AE73D61E64}"/>
                </a:ext>
              </a:extLst>
            </p:cNvPr>
            <p:cNvSpPr/>
            <p:nvPr/>
          </p:nvSpPr>
          <p:spPr>
            <a:xfrm>
              <a:off x="5053583" y="2292095"/>
              <a:ext cx="1356360" cy="5394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BB03611-6C69-4F38-AF40-D2CA2482CF46}"/>
                </a:ext>
              </a:extLst>
            </p:cNvPr>
            <p:cNvSpPr/>
            <p:nvPr/>
          </p:nvSpPr>
          <p:spPr>
            <a:xfrm>
              <a:off x="5080444" y="2304377"/>
              <a:ext cx="1302537" cy="417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341CE619-1AE7-4B7E-92B7-432FA8A20AB5}"/>
              </a:ext>
            </a:extLst>
          </p:cNvPr>
          <p:cNvSpPr txBox="1"/>
          <p:nvPr/>
        </p:nvSpPr>
        <p:spPr>
          <a:xfrm>
            <a:off x="2034698" y="2428111"/>
            <a:ext cx="14587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cs typeface="+mn-ea"/>
                <a:sym typeface="+mn-lt"/>
              </a:rPr>
              <a:t>cat </a:t>
            </a:r>
            <a:r>
              <a:rPr sz="2400" dirty="0">
                <a:cs typeface="+mn-ea"/>
                <a:sym typeface="+mn-lt"/>
              </a:rPr>
              <a:t>dog</a:t>
            </a:r>
            <a:r>
              <a:rPr sz="2400" spc="-55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……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0D5DC09B-EBFF-4677-BE24-E35951555A30}"/>
              </a:ext>
            </a:extLst>
          </p:cNvPr>
          <p:cNvSpPr txBox="1"/>
          <p:nvPr/>
        </p:nvSpPr>
        <p:spPr>
          <a:xfrm>
            <a:off x="4974937" y="2585729"/>
            <a:ext cx="1303020" cy="32060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20" name="object 16">
            <a:extLst>
              <a:ext uri="{FF2B5EF4-FFF2-40B4-BE49-F238E27FC236}">
                <a16:creationId xmlns:a16="http://schemas.microsoft.com/office/drawing/2014/main" id="{4EBEAF56-F954-4AD8-9FBE-6800DCCC1F79}"/>
              </a:ext>
            </a:extLst>
          </p:cNvPr>
          <p:cNvGrpSpPr/>
          <p:nvPr/>
        </p:nvGrpSpPr>
        <p:grpSpPr>
          <a:xfrm>
            <a:off x="4917596" y="3234863"/>
            <a:ext cx="1417320" cy="875030"/>
            <a:chOff x="5023103" y="2953511"/>
            <a:chExt cx="1417320" cy="875030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A2C210B-1C9A-4E78-AE0A-CC4749DECA4B}"/>
                </a:ext>
              </a:extLst>
            </p:cNvPr>
            <p:cNvSpPr/>
            <p:nvPr/>
          </p:nvSpPr>
          <p:spPr>
            <a:xfrm>
              <a:off x="5023103" y="3090671"/>
              <a:ext cx="1417320" cy="533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C44B7F1D-805F-4B06-8B35-8B6B8B7747DA}"/>
                </a:ext>
              </a:extLst>
            </p:cNvPr>
            <p:cNvSpPr/>
            <p:nvPr/>
          </p:nvSpPr>
          <p:spPr>
            <a:xfrm>
              <a:off x="5190743" y="2953511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6140AA27-A874-487C-A1BA-ECCA336924D7}"/>
                </a:ext>
              </a:extLst>
            </p:cNvPr>
            <p:cNvSpPr/>
            <p:nvPr/>
          </p:nvSpPr>
          <p:spPr>
            <a:xfrm>
              <a:off x="5080444" y="3129394"/>
              <a:ext cx="1302537" cy="4173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57B9220A-AB50-4A22-9819-85CD7A94924D}"/>
              </a:ext>
            </a:extLst>
          </p:cNvPr>
          <p:cNvSpPr txBox="1"/>
          <p:nvPr/>
        </p:nvSpPr>
        <p:spPr>
          <a:xfrm>
            <a:off x="5269717" y="3319699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25" name="object 21">
            <a:extLst>
              <a:ext uri="{FF2B5EF4-FFF2-40B4-BE49-F238E27FC236}">
                <a16:creationId xmlns:a16="http://schemas.microsoft.com/office/drawing/2014/main" id="{75CE4748-ACF1-433E-B429-19388CB3A251}"/>
              </a:ext>
            </a:extLst>
          </p:cNvPr>
          <p:cNvGrpSpPr/>
          <p:nvPr/>
        </p:nvGrpSpPr>
        <p:grpSpPr>
          <a:xfrm>
            <a:off x="4917596" y="4173648"/>
            <a:ext cx="1417320" cy="563880"/>
            <a:chOff x="5023103" y="3892296"/>
            <a:chExt cx="1417320" cy="563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3F5067B-2130-4BC2-8B59-8A412C2BA348}"/>
                </a:ext>
              </a:extLst>
            </p:cNvPr>
            <p:cNvSpPr/>
            <p:nvPr/>
          </p:nvSpPr>
          <p:spPr>
            <a:xfrm>
              <a:off x="5023103" y="3892296"/>
              <a:ext cx="1417320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7E4F6BC-CD17-4C66-9DDC-9792BEE6EBCC}"/>
                </a:ext>
              </a:extLst>
            </p:cNvPr>
            <p:cNvSpPr/>
            <p:nvPr/>
          </p:nvSpPr>
          <p:spPr>
            <a:xfrm>
              <a:off x="5053583" y="3916680"/>
              <a:ext cx="1356360" cy="5394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DC5AA83B-9D41-4E27-9DD6-36C22151A0B2}"/>
                </a:ext>
              </a:extLst>
            </p:cNvPr>
            <p:cNvSpPr/>
            <p:nvPr/>
          </p:nvSpPr>
          <p:spPr>
            <a:xfrm>
              <a:off x="5080444" y="3930548"/>
              <a:ext cx="1302537" cy="4173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38803083-43C1-4CFC-8B8A-F5F5226744DB}"/>
              </a:ext>
            </a:extLst>
          </p:cNvPr>
          <p:cNvSpPr txBox="1"/>
          <p:nvPr/>
        </p:nvSpPr>
        <p:spPr>
          <a:xfrm>
            <a:off x="4974937" y="4211900"/>
            <a:ext cx="1303020" cy="32252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95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30" name="object 26">
            <a:extLst>
              <a:ext uri="{FF2B5EF4-FFF2-40B4-BE49-F238E27FC236}">
                <a16:creationId xmlns:a16="http://schemas.microsoft.com/office/drawing/2014/main" id="{E5AAD2BE-6B17-4D7E-83AE-152E1775D72F}"/>
              </a:ext>
            </a:extLst>
          </p:cNvPr>
          <p:cNvGrpSpPr/>
          <p:nvPr/>
        </p:nvGrpSpPr>
        <p:grpSpPr>
          <a:xfrm>
            <a:off x="4917596" y="4810680"/>
            <a:ext cx="1417320" cy="875030"/>
            <a:chOff x="5023103" y="4529328"/>
            <a:chExt cx="1417320" cy="875030"/>
          </a:xfrm>
        </p:grpSpPr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80A9C121-5081-431B-8297-608F262CD93F}"/>
                </a:ext>
              </a:extLst>
            </p:cNvPr>
            <p:cNvSpPr/>
            <p:nvPr/>
          </p:nvSpPr>
          <p:spPr>
            <a:xfrm>
              <a:off x="5023103" y="4666488"/>
              <a:ext cx="141732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836B3BC3-3438-4710-A60A-A83DF3E908BE}"/>
                </a:ext>
              </a:extLst>
            </p:cNvPr>
            <p:cNvSpPr/>
            <p:nvPr/>
          </p:nvSpPr>
          <p:spPr>
            <a:xfrm>
              <a:off x="5190743" y="4529328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BA943E69-8E95-45F2-AC8B-C5E98CF9537B}"/>
                </a:ext>
              </a:extLst>
            </p:cNvPr>
            <p:cNvSpPr/>
            <p:nvPr/>
          </p:nvSpPr>
          <p:spPr>
            <a:xfrm>
              <a:off x="5080444" y="4705489"/>
              <a:ext cx="1302537" cy="4173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4F3A1C21-8840-4E9C-8931-FA413A09A9FB}"/>
              </a:ext>
            </a:extLst>
          </p:cNvPr>
          <p:cNvSpPr txBox="1"/>
          <p:nvPr/>
        </p:nvSpPr>
        <p:spPr>
          <a:xfrm>
            <a:off x="5269717" y="4895516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35" name="object 31">
            <a:extLst>
              <a:ext uri="{FF2B5EF4-FFF2-40B4-BE49-F238E27FC236}">
                <a16:creationId xmlns:a16="http://schemas.microsoft.com/office/drawing/2014/main" id="{A4B60792-2787-4542-B4C8-7E026811B478}"/>
              </a:ext>
            </a:extLst>
          </p:cNvPr>
          <p:cNvGrpSpPr/>
          <p:nvPr/>
        </p:nvGrpSpPr>
        <p:grpSpPr>
          <a:xfrm>
            <a:off x="3472845" y="5615352"/>
            <a:ext cx="1283335" cy="607060"/>
            <a:chOff x="3578352" y="5334000"/>
            <a:chExt cx="1283335" cy="607060"/>
          </a:xfrm>
        </p:grpSpPr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34BEAD7C-872D-4C01-A97B-DACA0773406F}"/>
                </a:ext>
              </a:extLst>
            </p:cNvPr>
            <p:cNvSpPr/>
            <p:nvPr/>
          </p:nvSpPr>
          <p:spPr>
            <a:xfrm>
              <a:off x="3578352" y="5358383"/>
              <a:ext cx="1283208" cy="4876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8339732-2DA7-4AB4-9C65-2BBCE802DEF9}"/>
                </a:ext>
              </a:extLst>
            </p:cNvPr>
            <p:cNvSpPr/>
            <p:nvPr/>
          </p:nvSpPr>
          <p:spPr>
            <a:xfrm>
              <a:off x="3697224" y="5334000"/>
              <a:ext cx="1045463" cy="6065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F9B635DD-7361-41A6-8D98-01D3F691EF75}"/>
                </a:ext>
              </a:extLst>
            </p:cNvPr>
            <p:cNvSpPr/>
            <p:nvPr/>
          </p:nvSpPr>
          <p:spPr>
            <a:xfrm>
              <a:off x="3636162" y="5398998"/>
              <a:ext cx="1167739" cy="3693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object 35">
            <a:extLst>
              <a:ext uri="{FF2B5EF4-FFF2-40B4-BE49-F238E27FC236}">
                <a16:creationId xmlns:a16="http://schemas.microsoft.com/office/drawing/2014/main" id="{571790CA-9AE6-4A9C-B240-89469B502939}"/>
              </a:ext>
            </a:extLst>
          </p:cNvPr>
          <p:cNvSpPr txBox="1"/>
          <p:nvPr/>
        </p:nvSpPr>
        <p:spPr>
          <a:xfrm>
            <a:off x="3530655" y="5680350"/>
            <a:ext cx="1167765" cy="30969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4"/>
              </a:spcBef>
            </a:pP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Flatten</a:t>
            </a:r>
            <a:endParaRPr sz="1800">
              <a:cs typeface="+mn-ea"/>
              <a:sym typeface="+mn-lt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868E4268-04AC-4B3F-966D-413E91D14858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DE291AB6-D3A9-45B2-94D3-E45341458F9D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0435A1C-0ED7-4283-897F-5EB233908C34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BF28201-6D7C-4DBC-BD21-4EC1BB6AB780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06709C6-FA49-4AFB-8272-6D83238D2C52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1EA54CD-2647-403F-BCAA-9917D92F38CC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12517E0D-C2CC-4125-A638-6E26A854D536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571B5CA6-3A68-42A3-9C0C-561F0E70209A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376DD613-0933-419E-8E98-519A53EE6416}"/>
              </a:ext>
            </a:extLst>
          </p:cNvPr>
          <p:cNvSpPr/>
          <p:nvPr/>
        </p:nvSpPr>
        <p:spPr>
          <a:xfrm>
            <a:off x="4698394" y="545365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8" y="0"/>
                </a:moveTo>
                <a:lnTo>
                  <a:pt x="827874" y="0"/>
                </a:lnTo>
                <a:lnTo>
                  <a:pt x="827874" y="279323"/>
                </a:lnTo>
                <a:lnTo>
                  <a:pt x="824700" y="295049"/>
                </a:lnTo>
                <a:lnTo>
                  <a:pt x="816044" y="307890"/>
                </a:lnTo>
                <a:lnTo>
                  <a:pt x="803207" y="316548"/>
                </a:lnTo>
                <a:lnTo>
                  <a:pt x="787488" y="319722"/>
                </a:lnTo>
                <a:lnTo>
                  <a:pt x="140957" y="319722"/>
                </a:lnTo>
                <a:lnTo>
                  <a:pt x="140957" y="281901"/>
                </a:lnTo>
                <a:lnTo>
                  <a:pt x="0" y="422854"/>
                </a:lnTo>
                <a:lnTo>
                  <a:pt x="140957" y="563806"/>
                </a:lnTo>
                <a:lnTo>
                  <a:pt x="140957" y="525989"/>
                </a:lnTo>
                <a:lnTo>
                  <a:pt x="787488" y="525988"/>
                </a:lnTo>
                <a:lnTo>
                  <a:pt x="837197" y="520977"/>
                </a:lnTo>
                <a:lnTo>
                  <a:pt x="883497" y="506604"/>
                </a:lnTo>
                <a:lnTo>
                  <a:pt x="925395" y="483862"/>
                </a:lnTo>
                <a:lnTo>
                  <a:pt x="961901" y="453743"/>
                </a:lnTo>
                <a:lnTo>
                  <a:pt x="992021" y="417237"/>
                </a:lnTo>
                <a:lnTo>
                  <a:pt x="1014763" y="375338"/>
                </a:lnTo>
                <a:lnTo>
                  <a:pt x="1029136" y="329036"/>
                </a:lnTo>
                <a:lnTo>
                  <a:pt x="1034148" y="279323"/>
                </a:lnTo>
                <a:lnTo>
                  <a:pt x="1034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A692975C-4786-40A8-92C2-28DFF5DB803C}"/>
              </a:ext>
            </a:extLst>
          </p:cNvPr>
          <p:cNvSpPr/>
          <p:nvPr/>
        </p:nvSpPr>
        <p:spPr>
          <a:xfrm>
            <a:off x="4698402" y="5453654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0" y="0"/>
                </a:moveTo>
                <a:lnTo>
                  <a:pt x="1034140" y="279324"/>
                </a:lnTo>
                <a:lnTo>
                  <a:pt x="1029129" y="329035"/>
                </a:lnTo>
                <a:lnTo>
                  <a:pt x="1014756" y="375337"/>
                </a:lnTo>
                <a:lnTo>
                  <a:pt x="992013" y="417236"/>
                </a:lnTo>
                <a:lnTo>
                  <a:pt x="961893" y="453742"/>
                </a:lnTo>
                <a:lnTo>
                  <a:pt x="925388" y="483862"/>
                </a:lnTo>
                <a:lnTo>
                  <a:pt x="883488" y="506605"/>
                </a:lnTo>
                <a:lnTo>
                  <a:pt x="837186" y="520978"/>
                </a:lnTo>
                <a:lnTo>
                  <a:pt x="787475" y="525989"/>
                </a:lnTo>
                <a:lnTo>
                  <a:pt x="140949" y="525990"/>
                </a:lnTo>
                <a:lnTo>
                  <a:pt x="140949" y="563807"/>
                </a:lnTo>
                <a:lnTo>
                  <a:pt x="0" y="422855"/>
                </a:lnTo>
                <a:lnTo>
                  <a:pt x="140949" y="281904"/>
                </a:lnTo>
                <a:lnTo>
                  <a:pt x="140949" y="319720"/>
                </a:lnTo>
                <a:lnTo>
                  <a:pt x="787475" y="319720"/>
                </a:lnTo>
                <a:lnTo>
                  <a:pt x="803199" y="316545"/>
                </a:lnTo>
                <a:lnTo>
                  <a:pt x="816039" y="307888"/>
                </a:lnTo>
                <a:lnTo>
                  <a:pt x="824696" y="295048"/>
                </a:lnTo>
                <a:lnTo>
                  <a:pt x="827871" y="279324"/>
                </a:lnTo>
                <a:lnTo>
                  <a:pt x="827871" y="0"/>
                </a:lnTo>
                <a:lnTo>
                  <a:pt x="103414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3E1FFE46-155D-4A0F-B0F0-90F5BC488987}"/>
              </a:ext>
            </a:extLst>
          </p:cNvPr>
          <p:cNvSpPr/>
          <p:nvPr/>
        </p:nvSpPr>
        <p:spPr>
          <a:xfrm>
            <a:off x="2551968" y="5245477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181584" y="0"/>
                </a:moveTo>
                <a:lnTo>
                  <a:pt x="0" y="181571"/>
                </a:lnTo>
                <a:lnTo>
                  <a:pt x="79667" y="181571"/>
                </a:lnTo>
                <a:lnTo>
                  <a:pt x="79679" y="408546"/>
                </a:lnTo>
                <a:lnTo>
                  <a:pt x="83125" y="455504"/>
                </a:lnTo>
                <a:lnTo>
                  <a:pt x="93133" y="500322"/>
                </a:lnTo>
                <a:lnTo>
                  <a:pt x="109212" y="542510"/>
                </a:lnTo>
                <a:lnTo>
                  <a:pt x="130872" y="581574"/>
                </a:lnTo>
                <a:lnTo>
                  <a:pt x="157620" y="617025"/>
                </a:lnTo>
                <a:lnTo>
                  <a:pt x="188964" y="648370"/>
                </a:lnTo>
                <a:lnTo>
                  <a:pt x="224414" y="675118"/>
                </a:lnTo>
                <a:lnTo>
                  <a:pt x="263477" y="696778"/>
                </a:lnTo>
                <a:lnTo>
                  <a:pt x="305663" y="712858"/>
                </a:lnTo>
                <a:lnTo>
                  <a:pt x="350478" y="722866"/>
                </a:lnTo>
                <a:lnTo>
                  <a:pt x="397433" y="726311"/>
                </a:lnTo>
                <a:lnTo>
                  <a:pt x="928687" y="726311"/>
                </a:lnTo>
                <a:lnTo>
                  <a:pt x="928687" y="522503"/>
                </a:lnTo>
                <a:lnTo>
                  <a:pt x="397433" y="522503"/>
                </a:lnTo>
                <a:lnTo>
                  <a:pt x="353082" y="513548"/>
                </a:lnTo>
                <a:lnTo>
                  <a:pt x="316863" y="489127"/>
                </a:lnTo>
                <a:lnTo>
                  <a:pt x="292443" y="452905"/>
                </a:lnTo>
                <a:lnTo>
                  <a:pt x="283489" y="408546"/>
                </a:lnTo>
                <a:lnTo>
                  <a:pt x="283489" y="181571"/>
                </a:lnTo>
                <a:lnTo>
                  <a:pt x="363156" y="181571"/>
                </a:lnTo>
                <a:lnTo>
                  <a:pt x="1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66CB495B-B7DB-4968-B59A-7AC50CB610D3}"/>
              </a:ext>
            </a:extLst>
          </p:cNvPr>
          <p:cNvSpPr/>
          <p:nvPr/>
        </p:nvSpPr>
        <p:spPr>
          <a:xfrm>
            <a:off x="2551968" y="5245471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928689" y="726317"/>
                </a:moveTo>
                <a:lnTo>
                  <a:pt x="397437" y="726317"/>
                </a:lnTo>
                <a:lnTo>
                  <a:pt x="350480" y="722872"/>
                </a:lnTo>
                <a:lnTo>
                  <a:pt x="305662" y="712863"/>
                </a:lnTo>
                <a:lnTo>
                  <a:pt x="263476" y="696783"/>
                </a:lnTo>
                <a:lnTo>
                  <a:pt x="224411" y="675123"/>
                </a:lnTo>
                <a:lnTo>
                  <a:pt x="188961" y="648375"/>
                </a:lnTo>
                <a:lnTo>
                  <a:pt x="157615" y="617029"/>
                </a:lnTo>
                <a:lnTo>
                  <a:pt x="130867" y="581579"/>
                </a:lnTo>
                <a:lnTo>
                  <a:pt x="109207" y="542514"/>
                </a:lnTo>
                <a:lnTo>
                  <a:pt x="93127" y="500328"/>
                </a:lnTo>
                <a:lnTo>
                  <a:pt x="83119" y="455510"/>
                </a:lnTo>
                <a:lnTo>
                  <a:pt x="79673" y="408554"/>
                </a:lnTo>
                <a:lnTo>
                  <a:pt x="79672" y="181579"/>
                </a:lnTo>
                <a:lnTo>
                  <a:pt x="0" y="181579"/>
                </a:lnTo>
                <a:lnTo>
                  <a:pt x="181579" y="0"/>
                </a:lnTo>
                <a:lnTo>
                  <a:pt x="363159" y="181579"/>
                </a:lnTo>
                <a:lnTo>
                  <a:pt x="283485" y="181579"/>
                </a:lnTo>
                <a:lnTo>
                  <a:pt x="283485" y="408554"/>
                </a:lnTo>
                <a:lnTo>
                  <a:pt x="292439" y="452908"/>
                </a:lnTo>
                <a:lnTo>
                  <a:pt x="316860" y="489129"/>
                </a:lnTo>
                <a:lnTo>
                  <a:pt x="353081" y="513550"/>
                </a:lnTo>
                <a:lnTo>
                  <a:pt x="397436" y="522505"/>
                </a:lnTo>
                <a:lnTo>
                  <a:pt x="928689" y="522505"/>
                </a:lnTo>
                <a:lnTo>
                  <a:pt x="928689" y="72631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52E70F0-2DA8-4CBF-BFC7-C73B8EFE8F76}"/>
              </a:ext>
            </a:extLst>
          </p:cNvPr>
          <p:cNvGrpSpPr/>
          <p:nvPr/>
        </p:nvGrpSpPr>
        <p:grpSpPr>
          <a:xfrm>
            <a:off x="6307175" y="2493514"/>
            <a:ext cx="1987079" cy="3035935"/>
            <a:chOff x="6307175" y="2493514"/>
            <a:chExt cx="1987079" cy="3035935"/>
          </a:xfrm>
        </p:grpSpPr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62AF0A11-F989-4353-8982-124370B5BECB}"/>
                </a:ext>
              </a:extLst>
            </p:cNvPr>
            <p:cNvSpPr/>
            <p:nvPr/>
          </p:nvSpPr>
          <p:spPr>
            <a:xfrm>
              <a:off x="6307175" y="2493514"/>
              <a:ext cx="250825" cy="3035935"/>
            </a:xfrm>
            <a:custGeom>
              <a:avLst/>
              <a:gdLst/>
              <a:ahLst/>
              <a:cxnLst/>
              <a:rect l="l" t="t" r="r" b="b"/>
              <a:pathLst>
                <a:path w="250825" h="3035935">
                  <a:moveTo>
                    <a:pt x="3" y="3035571"/>
                  </a:moveTo>
                  <a:lnTo>
                    <a:pt x="39643" y="3026251"/>
                  </a:lnTo>
                  <a:lnTo>
                    <a:pt x="74071" y="3000298"/>
                  </a:lnTo>
                  <a:lnTo>
                    <a:pt x="101220" y="2960723"/>
                  </a:lnTo>
                  <a:lnTo>
                    <a:pt x="119024" y="2910537"/>
                  </a:lnTo>
                  <a:lnTo>
                    <a:pt x="125418" y="2852751"/>
                  </a:lnTo>
                  <a:lnTo>
                    <a:pt x="125414" y="1700610"/>
                  </a:lnTo>
                  <a:lnTo>
                    <a:pt x="131807" y="1642825"/>
                  </a:lnTo>
                  <a:lnTo>
                    <a:pt x="149611" y="1592639"/>
                  </a:lnTo>
                  <a:lnTo>
                    <a:pt x="176760" y="1553064"/>
                  </a:lnTo>
                  <a:lnTo>
                    <a:pt x="211188" y="1527111"/>
                  </a:lnTo>
                  <a:lnTo>
                    <a:pt x="250829" y="1517790"/>
                  </a:lnTo>
                  <a:lnTo>
                    <a:pt x="211188" y="1508469"/>
                  </a:lnTo>
                  <a:lnTo>
                    <a:pt x="176760" y="1482514"/>
                  </a:lnTo>
                  <a:lnTo>
                    <a:pt x="149611" y="1442936"/>
                  </a:lnTo>
                  <a:lnTo>
                    <a:pt x="131807" y="1392747"/>
                  </a:lnTo>
                  <a:lnTo>
                    <a:pt x="125414" y="1334960"/>
                  </a:lnTo>
                  <a:lnTo>
                    <a:pt x="125414" y="182825"/>
                  </a:lnTo>
                  <a:lnTo>
                    <a:pt x="119020" y="125038"/>
                  </a:lnTo>
                  <a:lnTo>
                    <a:pt x="101216" y="74850"/>
                  </a:lnTo>
                  <a:lnTo>
                    <a:pt x="74067" y="35274"/>
                  </a:lnTo>
                  <a:lnTo>
                    <a:pt x="39640" y="932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E204D93B-3C73-40BD-86CC-E08D24094C8C}"/>
                </a:ext>
              </a:extLst>
            </p:cNvPr>
            <p:cNvSpPr txBox="1"/>
            <p:nvPr/>
          </p:nvSpPr>
          <p:spPr>
            <a:xfrm>
              <a:off x="6684953" y="3718987"/>
              <a:ext cx="1609301" cy="579454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2400" spc="-5" dirty="0">
                  <a:cs typeface="+mn-ea"/>
                  <a:sym typeface="+mn-lt"/>
                </a:rPr>
                <a:t>Can </a:t>
              </a:r>
              <a:r>
                <a:rPr sz="2400" spc="-10" dirty="0">
                  <a:cs typeface="+mn-ea"/>
                  <a:sym typeface="+mn-lt"/>
                </a:rPr>
                <a:t>repeat  many</a:t>
              </a:r>
              <a:r>
                <a:rPr sz="2400" spc="-75" dirty="0">
                  <a:cs typeface="+mn-ea"/>
                  <a:sym typeface="+mn-lt"/>
                </a:rPr>
                <a:t> </a:t>
              </a:r>
              <a:r>
                <a:rPr sz="2400" spc="-5" dirty="0">
                  <a:cs typeface="+mn-ea"/>
                  <a:sym typeface="+mn-lt"/>
                </a:rPr>
                <a:t>times</a:t>
              </a:r>
              <a:endParaRPr sz="2400" dirty="0">
                <a:cs typeface="+mn-ea"/>
                <a:sym typeface="+mn-lt"/>
              </a:endParaRPr>
            </a:p>
          </p:txBody>
        </p:sp>
      </p:grpSp>
      <p:sp>
        <p:nvSpPr>
          <p:cNvPr id="55" name="object 50">
            <a:extLst>
              <a:ext uri="{FF2B5EF4-FFF2-40B4-BE49-F238E27FC236}">
                <a16:creationId xmlns:a16="http://schemas.microsoft.com/office/drawing/2014/main" id="{3C69100F-0125-426E-A88F-BBFAFECA7F95}"/>
              </a:ext>
            </a:extLst>
          </p:cNvPr>
          <p:cNvSpPr/>
          <p:nvPr/>
        </p:nvSpPr>
        <p:spPr>
          <a:xfrm>
            <a:off x="4914561" y="2548544"/>
            <a:ext cx="1393190" cy="522605"/>
          </a:xfrm>
          <a:custGeom>
            <a:avLst/>
            <a:gdLst/>
            <a:ahLst/>
            <a:cxnLst/>
            <a:rect l="l" t="t" r="r" b="b"/>
            <a:pathLst>
              <a:path w="1393189" h="522605">
                <a:moveTo>
                  <a:pt x="0" y="0"/>
                </a:moveTo>
                <a:lnTo>
                  <a:pt x="1392620" y="0"/>
                </a:lnTo>
                <a:lnTo>
                  <a:pt x="1392620" y="522386"/>
                </a:lnTo>
                <a:lnTo>
                  <a:pt x="0" y="522386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EE8BAA57-9E93-42AF-B7B4-56FC32650E37}"/>
              </a:ext>
            </a:extLst>
          </p:cNvPr>
          <p:cNvSpPr/>
          <p:nvPr/>
        </p:nvSpPr>
        <p:spPr>
          <a:xfrm>
            <a:off x="4917887" y="4166143"/>
            <a:ext cx="1393190" cy="522605"/>
          </a:xfrm>
          <a:custGeom>
            <a:avLst/>
            <a:gdLst/>
            <a:ahLst/>
            <a:cxnLst/>
            <a:rect l="l" t="t" r="r" b="b"/>
            <a:pathLst>
              <a:path w="1393189" h="522605">
                <a:moveTo>
                  <a:pt x="0" y="0"/>
                </a:moveTo>
                <a:lnTo>
                  <a:pt x="1392620" y="0"/>
                </a:lnTo>
                <a:lnTo>
                  <a:pt x="1392620" y="522386"/>
                </a:lnTo>
                <a:lnTo>
                  <a:pt x="0" y="522386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154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2188196B-A2E3-4751-A786-55250695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67341"/>
              </p:ext>
            </p:extLst>
          </p:nvPr>
        </p:nvGraphicFramePr>
        <p:xfrm>
          <a:off x="785242" y="2708812"/>
          <a:ext cx="2156458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4">
            <a:extLst>
              <a:ext uri="{FF2B5EF4-FFF2-40B4-BE49-F238E27FC236}">
                <a16:creationId xmlns:a16="http://schemas.microsoft.com/office/drawing/2014/main" id="{D84D738E-41F6-4D17-9621-3AD3465332B5}"/>
              </a:ext>
            </a:extLst>
          </p:cNvPr>
          <p:cNvSpPr txBox="1"/>
          <p:nvPr/>
        </p:nvSpPr>
        <p:spPr>
          <a:xfrm>
            <a:off x="1330529" y="4977579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+mn-ea"/>
                <a:sym typeface="+mn-lt"/>
              </a:rPr>
              <a:t>6 x 6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image</a:t>
            </a:r>
            <a:endParaRPr sz="1800">
              <a:cs typeface="+mn-ea"/>
              <a:sym typeface="+mn-lt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C0958E79-8BF6-4C6D-8F69-A5D96B844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61622"/>
              </p:ext>
            </p:extLst>
          </p:nvPr>
        </p:nvGraphicFramePr>
        <p:xfrm>
          <a:off x="3991370" y="2461162"/>
          <a:ext cx="1217294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</a:t>
                      </a: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ED77966F-9FC1-4F5B-AB75-4B3CDEBEF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37484"/>
              </p:ext>
            </p:extLst>
          </p:nvPr>
        </p:nvGraphicFramePr>
        <p:xfrm>
          <a:off x="3991370" y="3679715"/>
          <a:ext cx="1217294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FAEA2417-89BA-43AB-A987-F8E9EA687165}"/>
              </a:ext>
            </a:extLst>
          </p:cNvPr>
          <p:cNvSpPr txBox="1"/>
          <p:nvPr/>
        </p:nvSpPr>
        <p:spPr>
          <a:xfrm>
            <a:off x="5354079" y="3913826"/>
            <a:ext cx="760971" cy="68223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spc="-10" dirty="0">
                <a:cs typeface="+mn-ea"/>
                <a:sym typeface="+mn-lt"/>
              </a:rPr>
              <a:t>Filter</a:t>
            </a:r>
            <a:r>
              <a:rPr sz="2000" spc="-65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2</a:t>
            </a:r>
          </a:p>
          <a:p>
            <a:pPr marL="41275">
              <a:lnSpc>
                <a:spcPct val="100000"/>
              </a:lnSpc>
              <a:spcBef>
                <a:spcPts val="320"/>
              </a:spcBef>
            </a:pPr>
            <a:r>
              <a:rPr spc="-10" dirty="0">
                <a:solidFill>
                  <a:srgbClr val="FF0000"/>
                </a:solidFill>
                <a:cs typeface="+mn-ea"/>
                <a:sym typeface="+mn-lt"/>
              </a:rPr>
              <a:t>Matrix</a:t>
            </a:r>
            <a:endParaRPr dirty="0">
              <a:cs typeface="+mn-ea"/>
              <a:sym typeface="+mn-lt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40F6FDE-DA24-44FA-8DF5-21AE9B66747D}"/>
              </a:ext>
            </a:extLst>
          </p:cNvPr>
          <p:cNvSpPr txBox="1"/>
          <p:nvPr/>
        </p:nvSpPr>
        <p:spPr>
          <a:xfrm>
            <a:off x="4514255" y="4852611"/>
            <a:ext cx="641201" cy="2152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510"/>
              </a:lnSpc>
            </a:pPr>
            <a:r>
              <a:rPr sz="2100" b="1" dirty="0">
                <a:cs typeface="+mn-ea"/>
                <a:sym typeface="+mn-lt"/>
              </a:rPr>
              <a:t>…</a:t>
            </a:r>
            <a:endParaRPr sz="2100">
              <a:cs typeface="+mn-ea"/>
              <a:sym typeface="+mn-lt"/>
            </a:endParaRPr>
          </a:p>
          <a:p>
            <a:pPr marL="12700">
              <a:lnSpc>
                <a:spcPts val="2510"/>
              </a:lnSpc>
            </a:pPr>
            <a:r>
              <a:rPr sz="2100" b="1" dirty="0">
                <a:cs typeface="+mn-ea"/>
                <a:sym typeface="+mn-lt"/>
              </a:rPr>
              <a:t>…</a:t>
            </a:r>
            <a:endParaRPr sz="2100">
              <a:cs typeface="+mn-ea"/>
              <a:sym typeface="+mn-lt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A4F4499-9148-4D09-8ED9-F833DFC82567}"/>
              </a:ext>
            </a:extLst>
          </p:cNvPr>
          <p:cNvSpPr txBox="1"/>
          <p:nvPr/>
        </p:nvSpPr>
        <p:spPr>
          <a:xfrm>
            <a:off x="4041992" y="5325050"/>
            <a:ext cx="239141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2000" spc="-10" dirty="0">
                <a:cs typeface="+mn-ea"/>
                <a:sym typeface="+mn-lt"/>
              </a:rPr>
              <a:t>Each </a:t>
            </a:r>
            <a:r>
              <a:rPr sz="2000" spc="-5" dirty="0">
                <a:cs typeface="+mn-ea"/>
                <a:sym typeface="+mn-lt"/>
              </a:rPr>
              <a:t>filter detects </a:t>
            </a:r>
            <a:r>
              <a:rPr sz="2000" dirty="0">
                <a:cs typeface="+mn-ea"/>
                <a:sym typeface="+mn-lt"/>
              </a:rPr>
              <a:t>a </a:t>
            </a:r>
            <a:r>
              <a:rPr sz="2000" spc="-5" dirty="0" smtClean="0">
                <a:cs typeface="+mn-ea"/>
                <a:sym typeface="+mn-lt"/>
              </a:rPr>
              <a:t>small </a:t>
            </a:r>
            <a:r>
              <a:rPr sz="2000" spc="-15" dirty="0">
                <a:cs typeface="+mn-ea"/>
                <a:sym typeface="+mn-lt"/>
              </a:rPr>
              <a:t>pattern </a:t>
            </a:r>
            <a:r>
              <a:rPr sz="2000" dirty="0">
                <a:cs typeface="+mn-ea"/>
                <a:sym typeface="+mn-lt"/>
              </a:rPr>
              <a:t>(3 x</a:t>
            </a:r>
            <a:r>
              <a:rPr sz="2000" spc="1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3).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5D4FB27-FDC9-4C7D-B6A9-6DB8ABAA60E2}"/>
              </a:ext>
            </a:extLst>
          </p:cNvPr>
          <p:cNvSpPr txBox="1"/>
          <p:nvPr/>
        </p:nvSpPr>
        <p:spPr>
          <a:xfrm>
            <a:off x="2811451" y="5425914"/>
            <a:ext cx="1186815" cy="316753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Property</a:t>
            </a:r>
            <a:r>
              <a:rPr sz="1800" spc="-2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5" name="object 11">
            <a:extLst>
              <a:ext uri="{FF2B5EF4-FFF2-40B4-BE49-F238E27FC236}">
                <a16:creationId xmlns:a16="http://schemas.microsoft.com/office/drawing/2014/main" id="{A3CD24F6-1747-40A6-AEAF-A89D7141084E}"/>
              </a:ext>
            </a:extLst>
          </p:cNvPr>
          <p:cNvGrpSpPr/>
          <p:nvPr/>
        </p:nvGrpSpPr>
        <p:grpSpPr>
          <a:xfrm>
            <a:off x="6221058" y="3108865"/>
            <a:ext cx="37465" cy="37465"/>
            <a:chOff x="7311301" y="3050250"/>
            <a:chExt cx="37465" cy="37465"/>
          </a:xfrm>
        </p:grpSpPr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FB7A41C4-DE52-421A-9F19-14E8BCB99337}"/>
                </a:ext>
              </a:extLst>
            </p:cNvPr>
            <p:cNvSpPr/>
            <p:nvPr/>
          </p:nvSpPr>
          <p:spPr>
            <a:xfrm>
              <a:off x="7317651" y="305659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948" y="0"/>
                  </a:moveTo>
                  <a:lnTo>
                    <a:pt x="5461" y="0"/>
                  </a:lnTo>
                  <a:lnTo>
                    <a:pt x="0" y="5461"/>
                  </a:lnTo>
                  <a:lnTo>
                    <a:pt x="0" y="18935"/>
                  </a:lnTo>
                  <a:lnTo>
                    <a:pt x="5461" y="24409"/>
                  </a:lnTo>
                  <a:lnTo>
                    <a:pt x="18948" y="24409"/>
                  </a:lnTo>
                  <a:lnTo>
                    <a:pt x="24409" y="18935"/>
                  </a:lnTo>
                  <a:lnTo>
                    <a:pt x="24409" y="54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AECE089-5823-4271-8CE7-C50891BAC10C}"/>
                </a:ext>
              </a:extLst>
            </p:cNvPr>
            <p:cNvSpPr/>
            <p:nvPr/>
          </p:nvSpPr>
          <p:spPr>
            <a:xfrm>
              <a:off x="7317651" y="305660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410" y="12205"/>
                  </a:moveTo>
                  <a:lnTo>
                    <a:pt x="24410" y="18946"/>
                  </a:lnTo>
                  <a:lnTo>
                    <a:pt x="18946" y="24410"/>
                  </a:lnTo>
                  <a:lnTo>
                    <a:pt x="12205" y="24410"/>
                  </a:lnTo>
                  <a:lnTo>
                    <a:pt x="5464" y="24410"/>
                  </a:lnTo>
                  <a:lnTo>
                    <a:pt x="0" y="18946"/>
                  </a:lnTo>
                  <a:lnTo>
                    <a:pt x="0" y="12205"/>
                  </a:lnTo>
                  <a:lnTo>
                    <a:pt x="0" y="5464"/>
                  </a:lnTo>
                  <a:lnTo>
                    <a:pt x="5464" y="0"/>
                  </a:lnTo>
                  <a:lnTo>
                    <a:pt x="12205" y="0"/>
                  </a:lnTo>
                  <a:lnTo>
                    <a:pt x="18946" y="0"/>
                  </a:lnTo>
                  <a:lnTo>
                    <a:pt x="24410" y="5464"/>
                  </a:lnTo>
                  <a:lnTo>
                    <a:pt x="24410" y="1220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9B7FC3D3-AD4E-424B-AD01-FAA381AABB7D}"/>
              </a:ext>
            </a:extLst>
          </p:cNvPr>
          <p:cNvGrpSpPr/>
          <p:nvPr/>
        </p:nvGrpSpPr>
        <p:grpSpPr>
          <a:xfrm>
            <a:off x="6313126" y="2964422"/>
            <a:ext cx="61594" cy="61594"/>
            <a:chOff x="7403369" y="2905807"/>
            <a:chExt cx="61594" cy="61594"/>
          </a:xfrm>
        </p:grpSpPr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D119F0AA-4D34-44B2-A889-788A8E5EA833}"/>
                </a:ext>
              </a:extLst>
            </p:cNvPr>
            <p:cNvSpPr/>
            <p:nvPr/>
          </p:nvSpPr>
          <p:spPr>
            <a:xfrm>
              <a:off x="7409726" y="291214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24409" y="0"/>
                  </a:moveTo>
                  <a:lnTo>
                    <a:pt x="14905" y="1919"/>
                  </a:lnTo>
                  <a:lnTo>
                    <a:pt x="7146" y="7151"/>
                  </a:lnTo>
                  <a:lnTo>
                    <a:pt x="1917" y="14910"/>
                  </a:lnTo>
                  <a:lnTo>
                    <a:pt x="0" y="24409"/>
                  </a:lnTo>
                  <a:lnTo>
                    <a:pt x="1917" y="33915"/>
                  </a:lnTo>
                  <a:lnTo>
                    <a:pt x="7146" y="41678"/>
                  </a:lnTo>
                  <a:lnTo>
                    <a:pt x="14905" y="46912"/>
                  </a:lnTo>
                  <a:lnTo>
                    <a:pt x="24409" y="48831"/>
                  </a:lnTo>
                  <a:lnTo>
                    <a:pt x="33908" y="46912"/>
                  </a:lnTo>
                  <a:lnTo>
                    <a:pt x="41667" y="41678"/>
                  </a:lnTo>
                  <a:lnTo>
                    <a:pt x="46899" y="33915"/>
                  </a:lnTo>
                  <a:lnTo>
                    <a:pt x="48818" y="24409"/>
                  </a:lnTo>
                  <a:lnTo>
                    <a:pt x="46899" y="14910"/>
                  </a:lnTo>
                  <a:lnTo>
                    <a:pt x="41667" y="7151"/>
                  </a:lnTo>
                  <a:lnTo>
                    <a:pt x="33908" y="1919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F5665324-E069-4879-9CDF-CB2B52503185}"/>
                </a:ext>
              </a:extLst>
            </p:cNvPr>
            <p:cNvSpPr/>
            <p:nvPr/>
          </p:nvSpPr>
          <p:spPr>
            <a:xfrm>
              <a:off x="7409719" y="2912157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825" y="24413"/>
                  </a:moveTo>
                  <a:lnTo>
                    <a:pt x="46906" y="33915"/>
                  </a:lnTo>
                  <a:lnTo>
                    <a:pt x="41674" y="41675"/>
                  </a:lnTo>
                  <a:lnTo>
                    <a:pt x="33915" y="46907"/>
                  </a:lnTo>
                  <a:lnTo>
                    <a:pt x="24413" y="48826"/>
                  </a:lnTo>
                  <a:lnTo>
                    <a:pt x="14910" y="46907"/>
                  </a:lnTo>
                  <a:lnTo>
                    <a:pt x="7150" y="41675"/>
                  </a:lnTo>
                  <a:lnTo>
                    <a:pt x="1918" y="33915"/>
                  </a:lnTo>
                  <a:lnTo>
                    <a:pt x="0" y="24413"/>
                  </a:lnTo>
                  <a:lnTo>
                    <a:pt x="1918" y="14910"/>
                  </a:lnTo>
                  <a:lnTo>
                    <a:pt x="7150" y="7150"/>
                  </a:lnTo>
                  <a:lnTo>
                    <a:pt x="14910" y="1918"/>
                  </a:lnTo>
                  <a:lnTo>
                    <a:pt x="24413" y="0"/>
                  </a:lnTo>
                  <a:lnTo>
                    <a:pt x="33915" y="1918"/>
                  </a:lnTo>
                  <a:lnTo>
                    <a:pt x="41674" y="7150"/>
                  </a:lnTo>
                  <a:lnTo>
                    <a:pt x="46906" y="14910"/>
                  </a:lnTo>
                  <a:lnTo>
                    <a:pt x="48825" y="2441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1" name="object 17">
            <a:extLst>
              <a:ext uri="{FF2B5EF4-FFF2-40B4-BE49-F238E27FC236}">
                <a16:creationId xmlns:a16="http://schemas.microsoft.com/office/drawing/2014/main" id="{6456158F-827B-4507-B454-0D62933D4847}"/>
              </a:ext>
            </a:extLst>
          </p:cNvPr>
          <p:cNvGrpSpPr/>
          <p:nvPr/>
        </p:nvGrpSpPr>
        <p:grpSpPr>
          <a:xfrm>
            <a:off x="6420315" y="2800813"/>
            <a:ext cx="86360" cy="86360"/>
            <a:chOff x="7510558" y="2742198"/>
            <a:chExt cx="86360" cy="86360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8BCAAD5D-4E90-4855-8D83-CF5D05397899}"/>
                </a:ext>
              </a:extLst>
            </p:cNvPr>
            <p:cNvSpPr/>
            <p:nvPr/>
          </p:nvSpPr>
          <p:spPr>
            <a:xfrm>
              <a:off x="7516913" y="2748546"/>
              <a:ext cx="73228" cy="73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0F168151-7CE2-46B9-81B6-677DBD75E12E}"/>
                </a:ext>
              </a:extLst>
            </p:cNvPr>
            <p:cNvSpPr/>
            <p:nvPr/>
          </p:nvSpPr>
          <p:spPr>
            <a:xfrm>
              <a:off x="7510558" y="2742198"/>
              <a:ext cx="85936" cy="85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" name="object 20">
            <a:extLst>
              <a:ext uri="{FF2B5EF4-FFF2-40B4-BE49-F238E27FC236}">
                <a16:creationId xmlns:a16="http://schemas.microsoft.com/office/drawing/2014/main" id="{0E84CF17-74D1-426C-A2EC-98601DBD358E}"/>
              </a:ext>
            </a:extLst>
          </p:cNvPr>
          <p:cNvGrpSpPr/>
          <p:nvPr/>
        </p:nvGrpSpPr>
        <p:grpSpPr>
          <a:xfrm>
            <a:off x="5789150" y="2271147"/>
            <a:ext cx="1896745" cy="452120"/>
            <a:chOff x="6879393" y="2212532"/>
            <a:chExt cx="1896745" cy="452120"/>
          </a:xfrm>
        </p:grpSpPr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5F2C251-CF01-4363-A73E-A5210F8A0E8F}"/>
                </a:ext>
              </a:extLst>
            </p:cNvPr>
            <p:cNvSpPr/>
            <p:nvPr/>
          </p:nvSpPr>
          <p:spPr>
            <a:xfrm>
              <a:off x="6885743" y="2218875"/>
              <a:ext cx="1884045" cy="439420"/>
            </a:xfrm>
            <a:custGeom>
              <a:avLst/>
              <a:gdLst/>
              <a:ahLst/>
              <a:cxnLst/>
              <a:rect l="l" t="t" r="r" b="b"/>
              <a:pathLst>
                <a:path w="1884045" h="439419">
                  <a:moveTo>
                    <a:pt x="1445932" y="0"/>
                  </a:moveTo>
                  <a:lnTo>
                    <a:pt x="1392922" y="3575"/>
                  </a:lnTo>
                  <a:lnTo>
                    <a:pt x="1343894" y="11429"/>
                  </a:lnTo>
                  <a:lnTo>
                    <a:pt x="1301692" y="23487"/>
                  </a:lnTo>
                  <a:lnTo>
                    <a:pt x="1287527" y="18238"/>
                  </a:lnTo>
                  <a:lnTo>
                    <a:pt x="1271623" y="13552"/>
                  </a:lnTo>
                  <a:lnTo>
                    <a:pt x="1254145" y="9471"/>
                  </a:lnTo>
                  <a:lnTo>
                    <a:pt x="1235258" y="6037"/>
                  </a:lnTo>
                  <a:lnTo>
                    <a:pt x="1177057" y="263"/>
                  </a:lnTo>
                  <a:lnTo>
                    <a:pt x="1118203" y="534"/>
                  </a:lnTo>
                  <a:lnTo>
                    <a:pt x="1062905" y="6403"/>
                  </a:lnTo>
                  <a:lnTo>
                    <a:pt x="1015371" y="17425"/>
                  </a:lnTo>
                  <a:lnTo>
                    <a:pt x="979810" y="33151"/>
                  </a:lnTo>
                  <a:lnTo>
                    <a:pt x="967396" y="29543"/>
                  </a:lnTo>
                  <a:lnTo>
                    <a:pt x="925734" y="20553"/>
                  </a:lnTo>
                  <a:lnTo>
                    <a:pt x="867207" y="13666"/>
                  </a:lnTo>
                  <a:lnTo>
                    <a:pt x="807115" y="11964"/>
                  </a:lnTo>
                  <a:lnTo>
                    <a:pt x="748456" y="15154"/>
                  </a:lnTo>
                  <a:lnTo>
                    <a:pt x="694231" y="22944"/>
                  </a:lnTo>
                  <a:lnTo>
                    <a:pt x="647438" y="35044"/>
                  </a:lnTo>
                  <a:lnTo>
                    <a:pt x="611078" y="51160"/>
                  </a:lnTo>
                  <a:lnTo>
                    <a:pt x="566792" y="44429"/>
                  </a:lnTo>
                  <a:lnTo>
                    <a:pt x="519921" y="40147"/>
                  </a:lnTo>
                  <a:lnTo>
                    <a:pt x="471465" y="38378"/>
                  </a:lnTo>
                  <a:lnTo>
                    <a:pt x="422420" y="39184"/>
                  </a:lnTo>
                  <a:lnTo>
                    <a:pt x="356523" y="44520"/>
                  </a:lnTo>
                  <a:lnTo>
                    <a:pt x="298057" y="54141"/>
                  </a:lnTo>
                  <a:lnTo>
                    <a:pt x="248535" y="67416"/>
                  </a:lnTo>
                  <a:lnTo>
                    <a:pt x="209472" y="83713"/>
                  </a:lnTo>
                  <a:lnTo>
                    <a:pt x="168777" y="122845"/>
                  </a:lnTo>
                  <a:lnTo>
                    <a:pt x="170173" y="144416"/>
                  </a:lnTo>
                  <a:lnTo>
                    <a:pt x="168585" y="145788"/>
                  </a:lnTo>
                  <a:lnTo>
                    <a:pt x="125006" y="148904"/>
                  </a:lnTo>
                  <a:lnTo>
                    <a:pt x="85425" y="155087"/>
                  </a:lnTo>
                  <a:lnTo>
                    <a:pt x="24440" y="175379"/>
                  </a:lnTo>
                  <a:lnTo>
                    <a:pt x="0" y="198090"/>
                  </a:lnTo>
                  <a:lnTo>
                    <a:pt x="4604" y="221226"/>
                  </a:lnTo>
                  <a:lnTo>
                    <a:pt x="36072" y="242123"/>
                  </a:lnTo>
                  <a:lnTo>
                    <a:pt x="92220" y="258119"/>
                  </a:lnTo>
                  <a:lnTo>
                    <a:pt x="67338" y="268628"/>
                  </a:lnTo>
                  <a:lnTo>
                    <a:pt x="50397" y="280449"/>
                  </a:lnTo>
                  <a:lnTo>
                    <a:pt x="41855" y="293141"/>
                  </a:lnTo>
                  <a:lnTo>
                    <a:pt x="42169" y="306265"/>
                  </a:lnTo>
                  <a:lnTo>
                    <a:pt x="91725" y="340229"/>
                  </a:lnTo>
                  <a:lnTo>
                    <a:pt x="137426" y="351654"/>
                  </a:lnTo>
                  <a:lnTo>
                    <a:pt x="192441" y="358215"/>
                  </a:lnTo>
                  <a:lnTo>
                    <a:pt x="253294" y="359046"/>
                  </a:lnTo>
                  <a:lnTo>
                    <a:pt x="292696" y="376607"/>
                  </a:lnTo>
                  <a:lnTo>
                    <a:pt x="335467" y="389590"/>
                  </a:lnTo>
                  <a:lnTo>
                    <a:pt x="383856" y="399822"/>
                  </a:lnTo>
                  <a:lnTo>
                    <a:pt x="436559" y="407199"/>
                  </a:lnTo>
                  <a:lnTo>
                    <a:pt x="492271" y="411617"/>
                  </a:lnTo>
                  <a:lnTo>
                    <a:pt x="549685" y="412974"/>
                  </a:lnTo>
                  <a:lnTo>
                    <a:pt x="607497" y="411166"/>
                  </a:lnTo>
                  <a:lnTo>
                    <a:pt x="664401" y="406089"/>
                  </a:lnTo>
                  <a:lnTo>
                    <a:pt x="719092" y="397641"/>
                  </a:lnTo>
                  <a:lnTo>
                    <a:pt x="750831" y="410243"/>
                  </a:lnTo>
                  <a:lnTo>
                    <a:pt x="788602" y="420855"/>
                  </a:lnTo>
                  <a:lnTo>
                    <a:pt x="831502" y="429265"/>
                  </a:lnTo>
                  <a:lnTo>
                    <a:pt x="878629" y="435259"/>
                  </a:lnTo>
                  <a:lnTo>
                    <a:pt x="937191" y="438909"/>
                  </a:lnTo>
                  <a:lnTo>
                    <a:pt x="995094" y="438780"/>
                  </a:lnTo>
                  <a:lnTo>
                    <a:pt x="1050862" y="435122"/>
                  </a:lnTo>
                  <a:lnTo>
                    <a:pt x="1103018" y="428188"/>
                  </a:lnTo>
                  <a:lnTo>
                    <a:pt x="1150084" y="418228"/>
                  </a:lnTo>
                  <a:lnTo>
                    <a:pt x="1190584" y="405494"/>
                  </a:lnTo>
                  <a:lnTo>
                    <a:pt x="1245977" y="372711"/>
                  </a:lnTo>
                  <a:lnTo>
                    <a:pt x="1276664" y="377885"/>
                  </a:lnTo>
                  <a:lnTo>
                    <a:pt x="1309147" y="381661"/>
                  </a:lnTo>
                  <a:lnTo>
                    <a:pt x="1342953" y="383995"/>
                  </a:lnTo>
                  <a:lnTo>
                    <a:pt x="1377612" y="384840"/>
                  </a:lnTo>
                  <a:lnTo>
                    <a:pt x="1444787" y="382153"/>
                  </a:lnTo>
                  <a:lnTo>
                    <a:pt x="1505287" y="374240"/>
                  </a:lnTo>
                  <a:lnTo>
                    <a:pt x="1556687" y="361859"/>
                  </a:lnTo>
                  <a:lnTo>
                    <a:pt x="1596563" y="345765"/>
                  </a:lnTo>
                  <a:lnTo>
                    <a:pt x="1632044" y="305465"/>
                  </a:lnTo>
                  <a:lnTo>
                    <a:pt x="1669201" y="302997"/>
                  </a:lnTo>
                  <a:lnTo>
                    <a:pt x="1738743" y="293710"/>
                  </a:lnTo>
                  <a:lnTo>
                    <a:pt x="1826162" y="269157"/>
                  </a:lnTo>
                  <a:lnTo>
                    <a:pt x="1864012" y="248014"/>
                  </a:lnTo>
                  <a:lnTo>
                    <a:pt x="1883518" y="200838"/>
                  </a:lnTo>
                  <a:lnTo>
                    <a:pt x="1864136" y="177314"/>
                  </a:lnTo>
                  <a:lnTo>
                    <a:pt x="1824640" y="155503"/>
                  </a:lnTo>
                  <a:lnTo>
                    <a:pt x="1828894" y="152341"/>
                  </a:lnTo>
                  <a:lnTo>
                    <a:pt x="1832463" y="149090"/>
                  </a:lnTo>
                  <a:lnTo>
                    <a:pt x="1835295" y="145788"/>
                  </a:lnTo>
                  <a:lnTo>
                    <a:pt x="1843175" y="122230"/>
                  </a:lnTo>
                  <a:lnTo>
                    <a:pt x="1828084" y="99875"/>
                  </a:lnTo>
                  <a:lnTo>
                    <a:pt x="1792716" y="80217"/>
                  </a:lnTo>
                  <a:lnTo>
                    <a:pt x="1739760" y="64750"/>
                  </a:lnTo>
                  <a:lnTo>
                    <a:pt x="1671909" y="54970"/>
                  </a:lnTo>
                  <a:lnTo>
                    <a:pt x="1662334" y="43780"/>
                  </a:lnTo>
                  <a:lnTo>
                    <a:pt x="1626161" y="23914"/>
                  </a:lnTo>
                  <a:lnTo>
                    <a:pt x="1552509" y="5982"/>
                  </a:lnTo>
                  <a:lnTo>
                    <a:pt x="1500076" y="777"/>
                  </a:lnTo>
                  <a:lnTo>
                    <a:pt x="144593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3E9F5C96-8129-4A90-A93A-423FB5CE07C4}"/>
                </a:ext>
              </a:extLst>
            </p:cNvPr>
            <p:cNvSpPr/>
            <p:nvPr/>
          </p:nvSpPr>
          <p:spPr>
            <a:xfrm>
              <a:off x="6885743" y="2218882"/>
              <a:ext cx="1884045" cy="439420"/>
            </a:xfrm>
            <a:custGeom>
              <a:avLst/>
              <a:gdLst/>
              <a:ahLst/>
              <a:cxnLst/>
              <a:rect l="l" t="t" r="r" b="b"/>
              <a:pathLst>
                <a:path w="1884045" h="439419">
                  <a:moveTo>
                    <a:pt x="170172" y="144415"/>
                  </a:moveTo>
                  <a:lnTo>
                    <a:pt x="182382" y="102400"/>
                  </a:lnTo>
                  <a:lnTo>
                    <a:pt x="248537" y="67418"/>
                  </a:lnTo>
                  <a:lnTo>
                    <a:pt x="298058" y="54144"/>
                  </a:lnTo>
                  <a:lnTo>
                    <a:pt x="356524" y="44524"/>
                  </a:lnTo>
                  <a:lnTo>
                    <a:pt x="422419" y="39189"/>
                  </a:lnTo>
                  <a:lnTo>
                    <a:pt x="471462" y="38383"/>
                  </a:lnTo>
                  <a:lnTo>
                    <a:pt x="519918" y="40151"/>
                  </a:lnTo>
                  <a:lnTo>
                    <a:pt x="566790" y="44431"/>
                  </a:lnTo>
                  <a:lnTo>
                    <a:pt x="611083" y="51160"/>
                  </a:lnTo>
                  <a:lnTo>
                    <a:pt x="647442" y="35044"/>
                  </a:lnTo>
                  <a:lnTo>
                    <a:pt x="694234" y="22945"/>
                  </a:lnTo>
                  <a:lnTo>
                    <a:pt x="748459" y="15155"/>
                  </a:lnTo>
                  <a:lnTo>
                    <a:pt x="807118" y="11966"/>
                  </a:lnTo>
                  <a:lnTo>
                    <a:pt x="867211" y="13668"/>
                  </a:lnTo>
                  <a:lnTo>
                    <a:pt x="925740" y="20555"/>
                  </a:lnTo>
                  <a:lnTo>
                    <a:pt x="967401" y="29545"/>
                  </a:lnTo>
                  <a:lnTo>
                    <a:pt x="979815" y="33156"/>
                  </a:lnTo>
                  <a:lnTo>
                    <a:pt x="1015375" y="17428"/>
                  </a:lnTo>
                  <a:lnTo>
                    <a:pt x="1062907" y="6406"/>
                  </a:lnTo>
                  <a:lnTo>
                    <a:pt x="1118203" y="535"/>
                  </a:lnTo>
                  <a:lnTo>
                    <a:pt x="1177056" y="263"/>
                  </a:lnTo>
                  <a:lnTo>
                    <a:pt x="1235257" y="6036"/>
                  </a:lnTo>
                  <a:lnTo>
                    <a:pt x="1254144" y="9469"/>
                  </a:lnTo>
                  <a:lnTo>
                    <a:pt x="1271622" y="13549"/>
                  </a:lnTo>
                  <a:lnTo>
                    <a:pt x="1287524" y="18234"/>
                  </a:lnTo>
                  <a:lnTo>
                    <a:pt x="1301687" y="23480"/>
                  </a:lnTo>
                  <a:lnTo>
                    <a:pt x="1343890" y="11426"/>
                  </a:lnTo>
                  <a:lnTo>
                    <a:pt x="1392920" y="3574"/>
                  </a:lnTo>
                  <a:lnTo>
                    <a:pt x="1445932" y="0"/>
                  </a:lnTo>
                  <a:lnTo>
                    <a:pt x="1500076" y="777"/>
                  </a:lnTo>
                  <a:lnTo>
                    <a:pt x="1552507" y="5979"/>
                  </a:lnTo>
                  <a:lnTo>
                    <a:pt x="1600377" y="15683"/>
                  </a:lnTo>
                  <a:lnTo>
                    <a:pt x="1646950" y="33352"/>
                  </a:lnTo>
                  <a:lnTo>
                    <a:pt x="1671917" y="54963"/>
                  </a:lnTo>
                  <a:lnTo>
                    <a:pt x="1739765" y="64746"/>
                  </a:lnTo>
                  <a:lnTo>
                    <a:pt x="1792717" y="80215"/>
                  </a:lnTo>
                  <a:lnTo>
                    <a:pt x="1828083" y="99874"/>
                  </a:lnTo>
                  <a:lnTo>
                    <a:pt x="1843173" y="122228"/>
                  </a:lnTo>
                  <a:lnTo>
                    <a:pt x="1835297" y="145781"/>
                  </a:lnTo>
                  <a:lnTo>
                    <a:pt x="1832457" y="149095"/>
                  </a:lnTo>
                  <a:lnTo>
                    <a:pt x="1828897" y="152343"/>
                  </a:lnTo>
                  <a:lnTo>
                    <a:pt x="1824647" y="155499"/>
                  </a:lnTo>
                  <a:lnTo>
                    <a:pt x="1864138" y="177312"/>
                  </a:lnTo>
                  <a:lnTo>
                    <a:pt x="1883517" y="200839"/>
                  </a:lnTo>
                  <a:lnTo>
                    <a:pt x="1883302" y="224825"/>
                  </a:lnTo>
                  <a:lnTo>
                    <a:pt x="1864010" y="248016"/>
                  </a:lnTo>
                  <a:lnTo>
                    <a:pt x="1826159" y="269161"/>
                  </a:lnTo>
                  <a:lnTo>
                    <a:pt x="1770267" y="287004"/>
                  </a:lnTo>
                  <a:lnTo>
                    <a:pt x="1704907" y="299063"/>
                  </a:lnTo>
                  <a:lnTo>
                    <a:pt x="1632047" y="305467"/>
                  </a:lnTo>
                  <a:lnTo>
                    <a:pt x="1622492" y="326716"/>
                  </a:lnTo>
                  <a:lnTo>
                    <a:pt x="1556687" y="361861"/>
                  </a:lnTo>
                  <a:lnTo>
                    <a:pt x="1505287" y="374243"/>
                  </a:lnTo>
                  <a:lnTo>
                    <a:pt x="1444788" y="382157"/>
                  </a:lnTo>
                  <a:lnTo>
                    <a:pt x="1377617" y="384844"/>
                  </a:lnTo>
                  <a:lnTo>
                    <a:pt x="1342956" y="383997"/>
                  </a:lnTo>
                  <a:lnTo>
                    <a:pt x="1309145" y="381663"/>
                  </a:lnTo>
                  <a:lnTo>
                    <a:pt x="1276660" y="377884"/>
                  </a:lnTo>
                  <a:lnTo>
                    <a:pt x="1245977" y="372705"/>
                  </a:lnTo>
                  <a:lnTo>
                    <a:pt x="1223042" y="390234"/>
                  </a:lnTo>
                  <a:lnTo>
                    <a:pt x="1150087" y="418225"/>
                  </a:lnTo>
                  <a:lnTo>
                    <a:pt x="1103020" y="428186"/>
                  </a:lnTo>
                  <a:lnTo>
                    <a:pt x="1050864" y="435120"/>
                  </a:lnTo>
                  <a:lnTo>
                    <a:pt x="995097" y="438777"/>
                  </a:lnTo>
                  <a:lnTo>
                    <a:pt x="937195" y="438906"/>
                  </a:lnTo>
                  <a:lnTo>
                    <a:pt x="878635" y="435254"/>
                  </a:lnTo>
                  <a:lnTo>
                    <a:pt x="831502" y="429260"/>
                  </a:lnTo>
                  <a:lnTo>
                    <a:pt x="788599" y="420851"/>
                  </a:lnTo>
                  <a:lnTo>
                    <a:pt x="750827" y="410238"/>
                  </a:lnTo>
                  <a:lnTo>
                    <a:pt x="719088" y="397635"/>
                  </a:lnTo>
                  <a:lnTo>
                    <a:pt x="664399" y="406086"/>
                  </a:lnTo>
                  <a:lnTo>
                    <a:pt x="607495" y="411164"/>
                  </a:lnTo>
                  <a:lnTo>
                    <a:pt x="549684" y="412973"/>
                  </a:lnTo>
                  <a:lnTo>
                    <a:pt x="492270" y="411616"/>
                  </a:lnTo>
                  <a:lnTo>
                    <a:pt x="436558" y="407197"/>
                  </a:lnTo>
                  <a:lnTo>
                    <a:pt x="383855" y="399820"/>
                  </a:lnTo>
                  <a:lnTo>
                    <a:pt x="335466" y="389588"/>
                  </a:lnTo>
                  <a:lnTo>
                    <a:pt x="292695" y="376605"/>
                  </a:lnTo>
                  <a:lnTo>
                    <a:pt x="256850" y="360973"/>
                  </a:lnTo>
                  <a:lnTo>
                    <a:pt x="253289" y="359042"/>
                  </a:lnTo>
                  <a:lnTo>
                    <a:pt x="192439" y="358212"/>
                  </a:lnTo>
                  <a:lnTo>
                    <a:pt x="137425" y="351651"/>
                  </a:lnTo>
                  <a:lnTo>
                    <a:pt x="91724" y="340227"/>
                  </a:lnTo>
                  <a:lnTo>
                    <a:pt x="42173" y="306272"/>
                  </a:lnTo>
                  <a:lnTo>
                    <a:pt x="41858" y="293143"/>
                  </a:lnTo>
                  <a:lnTo>
                    <a:pt x="50400" y="280447"/>
                  </a:lnTo>
                  <a:lnTo>
                    <a:pt x="67341" y="268625"/>
                  </a:lnTo>
                  <a:lnTo>
                    <a:pt x="92225" y="258118"/>
                  </a:lnTo>
                  <a:lnTo>
                    <a:pt x="36075" y="242123"/>
                  </a:lnTo>
                  <a:lnTo>
                    <a:pt x="4607" y="221226"/>
                  </a:lnTo>
                  <a:lnTo>
                    <a:pt x="0" y="198090"/>
                  </a:lnTo>
                  <a:lnTo>
                    <a:pt x="24435" y="175377"/>
                  </a:lnTo>
                  <a:lnTo>
                    <a:pt x="51386" y="164017"/>
                  </a:lnTo>
                  <a:lnTo>
                    <a:pt x="85424" y="155087"/>
                  </a:lnTo>
                  <a:lnTo>
                    <a:pt x="125005" y="148903"/>
                  </a:lnTo>
                  <a:lnTo>
                    <a:pt x="168585" y="145783"/>
                  </a:lnTo>
                  <a:lnTo>
                    <a:pt x="170172" y="144415"/>
                  </a:lnTo>
                  <a:close/>
                </a:path>
                <a:path w="1884045" h="439419">
                  <a:moveTo>
                    <a:pt x="204773" y="264514"/>
                  </a:moveTo>
                  <a:lnTo>
                    <a:pt x="175925" y="264529"/>
                  </a:lnTo>
                  <a:lnTo>
                    <a:pt x="147564" y="263158"/>
                  </a:lnTo>
                  <a:lnTo>
                    <a:pt x="120176" y="260439"/>
                  </a:lnTo>
                  <a:lnTo>
                    <a:pt x="94247" y="256407"/>
                  </a:lnTo>
                </a:path>
                <a:path w="1884045" h="439419">
                  <a:moveTo>
                    <a:pt x="302291" y="353233"/>
                  </a:moveTo>
                  <a:lnTo>
                    <a:pt x="290524" y="354580"/>
                  </a:lnTo>
                  <a:lnTo>
                    <a:pt x="278516" y="355677"/>
                  </a:lnTo>
                  <a:lnTo>
                    <a:pt x="266306" y="356523"/>
                  </a:lnTo>
                  <a:lnTo>
                    <a:pt x="253934" y="357113"/>
                  </a:lnTo>
                </a:path>
                <a:path w="1884045" h="439419">
                  <a:moveTo>
                    <a:pt x="718980" y="395864"/>
                  </a:moveTo>
                  <a:lnTo>
                    <a:pt x="710589" y="391630"/>
                  </a:lnTo>
                  <a:lnTo>
                    <a:pt x="702926" y="387262"/>
                  </a:lnTo>
                  <a:lnTo>
                    <a:pt x="696005" y="382770"/>
                  </a:lnTo>
                  <a:lnTo>
                    <a:pt x="689843" y="378164"/>
                  </a:lnTo>
                </a:path>
                <a:path w="1884045" h="439419">
                  <a:moveTo>
                    <a:pt x="1257797" y="351728"/>
                  </a:moveTo>
                  <a:lnTo>
                    <a:pt x="1256077" y="358314"/>
                  </a:lnTo>
                  <a:lnTo>
                    <a:pt x="1252187" y="364824"/>
                  </a:lnTo>
                  <a:lnTo>
                    <a:pt x="1246167" y="371149"/>
                  </a:lnTo>
                </a:path>
                <a:path w="1884045" h="439419">
                  <a:moveTo>
                    <a:pt x="1489137" y="231730"/>
                  </a:moveTo>
                  <a:lnTo>
                    <a:pt x="1548307" y="244432"/>
                  </a:lnTo>
                  <a:lnTo>
                    <a:pt x="1593158" y="261521"/>
                  </a:lnTo>
                  <a:lnTo>
                    <a:pt x="1621466" y="281861"/>
                  </a:lnTo>
                  <a:lnTo>
                    <a:pt x="1631007" y="304313"/>
                  </a:lnTo>
                </a:path>
                <a:path w="1884045" h="439419">
                  <a:moveTo>
                    <a:pt x="1823757" y="154424"/>
                  </a:moveTo>
                  <a:lnTo>
                    <a:pt x="1811759" y="162067"/>
                  </a:lnTo>
                  <a:lnTo>
                    <a:pt x="1797126" y="169196"/>
                  </a:lnTo>
                  <a:lnTo>
                    <a:pt x="1780015" y="175743"/>
                  </a:lnTo>
                  <a:lnTo>
                    <a:pt x="1760587" y="181641"/>
                  </a:lnTo>
                </a:path>
                <a:path w="1884045" h="439419">
                  <a:moveTo>
                    <a:pt x="1672177" y="53438"/>
                  </a:moveTo>
                  <a:lnTo>
                    <a:pt x="1674587" y="57678"/>
                  </a:lnTo>
                  <a:lnTo>
                    <a:pt x="1675707" y="61983"/>
                  </a:lnTo>
                  <a:lnTo>
                    <a:pt x="1675507" y="66291"/>
                  </a:lnTo>
                </a:path>
                <a:path w="1884045" h="439419">
                  <a:moveTo>
                    <a:pt x="1268747" y="38444"/>
                  </a:moveTo>
                  <a:lnTo>
                    <a:pt x="1275414" y="34076"/>
                  </a:lnTo>
                  <a:lnTo>
                    <a:pt x="1283052" y="29877"/>
                  </a:lnTo>
                  <a:lnTo>
                    <a:pt x="1291626" y="25864"/>
                  </a:lnTo>
                  <a:lnTo>
                    <a:pt x="1301107" y="22052"/>
                  </a:lnTo>
                </a:path>
                <a:path w="1884045" h="439419">
                  <a:moveTo>
                    <a:pt x="966070" y="46256"/>
                  </a:moveTo>
                  <a:lnTo>
                    <a:pt x="969428" y="41356"/>
                  </a:lnTo>
                  <a:lnTo>
                    <a:pt x="974693" y="36607"/>
                  </a:lnTo>
                  <a:lnTo>
                    <a:pt x="981744" y="32119"/>
                  </a:lnTo>
                </a:path>
                <a:path w="1884045" h="439419">
                  <a:moveTo>
                    <a:pt x="610859" y="51057"/>
                  </a:moveTo>
                  <a:lnTo>
                    <a:pt x="626003" y="54072"/>
                  </a:lnTo>
                  <a:lnTo>
                    <a:pt x="640530" y="57369"/>
                  </a:lnTo>
                  <a:lnTo>
                    <a:pt x="654400" y="60939"/>
                  </a:lnTo>
                  <a:lnTo>
                    <a:pt x="667575" y="64773"/>
                  </a:lnTo>
                </a:path>
                <a:path w="1884045" h="439419">
                  <a:moveTo>
                    <a:pt x="180077" y="158849"/>
                  </a:moveTo>
                  <a:lnTo>
                    <a:pt x="175583" y="154129"/>
                  </a:lnTo>
                  <a:lnTo>
                    <a:pt x="172273" y="149304"/>
                  </a:lnTo>
                  <a:lnTo>
                    <a:pt x="170179" y="144418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7" name="object 23">
            <a:extLst>
              <a:ext uri="{FF2B5EF4-FFF2-40B4-BE49-F238E27FC236}">
                <a16:creationId xmlns:a16="http://schemas.microsoft.com/office/drawing/2014/main" id="{2657669D-67C4-4E8A-BD97-359CA148252B}"/>
              </a:ext>
            </a:extLst>
          </p:cNvPr>
          <p:cNvGrpSpPr/>
          <p:nvPr/>
        </p:nvGrpSpPr>
        <p:grpSpPr>
          <a:xfrm>
            <a:off x="5734228" y="4554415"/>
            <a:ext cx="2005964" cy="862965"/>
            <a:chOff x="6824471" y="4495800"/>
            <a:chExt cx="2005964" cy="862965"/>
          </a:xfrm>
        </p:grpSpPr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19C4ADA9-3C03-47EC-BC45-DE8C88C3C126}"/>
                </a:ext>
              </a:extLst>
            </p:cNvPr>
            <p:cNvSpPr/>
            <p:nvPr/>
          </p:nvSpPr>
          <p:spPr>
            <a:xfrm>
              <a:off x="6824471" y="4495800"/>
              <a:ext cx="2005583" cy="862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A6C87369-0909-40B5-8BDB-887023E9690D}"/>
                </a:ext>
              </a:extLst>
            </p:cNvPr>
            <p:cNvSpPr/>
            <p:nvPr/>
          </p:nvSpPr>
          <p:spPr>
            <a:xfrm>
              <a:off x="6992111" y="4754879"/>
              <a:ext cx="1539240" cy="6035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0DBE565D-B35D-47D4-AEF8-1A064C13941B}"/>
                </a:ext>
              </a:extLst>
            </p:cNvPr>
            <p:cNvSpPr/>
            <p:nvPr/>
          </p:nvSpPr>
          <p:spPr>
            <a:xfrm>
              <a:off x="6885743" y="4650994"/>
              <a:ext cx="1883518" cy="628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F9C828B4-F8C9-43D7-AA2F-1C72815FCB9F}"/>
                </a:ext>
              </a:extLst>
            </p:cNvPr>
            <p:cNvSpPr/>
            <p:nvPr/>
          </p:nvSpPr>
          <p:spPr>
            <a:xfrm>
              <a:off x="7319936" y="4534166"/>
              <a:ext cx="29489" cy="294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2BCBB959-08AC-4058-8929-0E6D92DE8F9D}"/>
                </a:ext>
              </a:extLst>
            </p:cNvPr>
            <p:cNvSpPr/>
            <p:nvPr/>
          </p:nvSpPr>
          <p:spPr>
            <a:xfrm>
              <a:off x="7372324" y="4582490"/>
              <a:ext cx="58978" cy="5897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9A51E4BD-7410-45D7-BB0F-7023CE951948}"/>
              </a:ext>
            </a:extLst>
          </p:cNvPr>
          <p:cNvSpPr/>
          <p:nvPr/>
        </p:nvSpPr>
        <p:spPr>
          <a:xfrm>
            <a:off x="6079288" y="3199604"/>
            <a:ext cx="211404" cy="732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0ABE47EE-B95E-46C7-BE6F-F1DB2C03FE7B}"/>
              </a:ext>
            </a:extLst>
          </p:cNvPr>
          <p:cNvSpPr txBox="1"/>
          <p:nvPr/>
        </p:nvSpPr>
        <p:spPr>
          <a:xfrm>
            <a:off x="4029292" y="1688786"/>
            <a:ext cx="3238500" cy="16960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747395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FF0000"/>
                </a:solidFill>
                <a:cs typeface="+mn-ea"/>
                <a:sym typeface="+mn-lt"/>
              </a:rPr>
              <a:t>Those are </a:t>
            </a:r>
            <a:r>
              <a:rPr sz="1800" b="1" spc="-5" dirty="0">
                <a:solidFill>
                  <a:srgbClr val="FF0000"/>
                </a:solidFill>
                <a:cs typeface="+mn-ea"/>
                <a:sym typeface="+mn-lt"/>
              </a:rPr>
              <a:t>the </a:t>
            </a:r>
            <a:r>
              <a:rPr sz="1800" b="1" spc="-10" dirty="0">
                <a:solidFill>
                  <a:srgbClr val="FF0000"/>
                </a:solidFill>
                <a:cs typeface="+mn-ea"/>
                <a:sym typeface="+mn-lt"/>
              </a:rPr>
              <a:t>network  </a:t>
            </a:r>
            <a:r>
              <a:rPr sz="1800" b="1" spc="-15" dirty="0">
                <a:solidFill>
                  <a:srgbClr val="FF0000"/>
                </a:solidFill>
                <a:cs typeface="+mn-ea"/>
                <a:sym typeface="+mn-lt"/>
              </a:rPr>
              <a:t>parameters </a:t>
            </a:r>
            <a:r>
              <a:rPr sz="1800" b="1" spc="-10" dirty="0">
                <a:solidFill>
                  <a:srgbClr val="FF0000"/>
                </a:solidFill>
                <a:cs typeface="+mn-ea"/>
                <a:sym typeface="+mn-lt"/>
              </a:rPr>
              <a:t>to </a:t>
            </a:r>
            <a:r>
              <a:rPr sz="1800" b="1" spc="-5" dirty="0">
                <a:solidFill>
                  <a:srgbClr val="FF0000"/>
                </a:solidFill>
                <a:cs typeface="+mn-ea"/>
                <a:sym typeface="+mn-lt"/>
              </a:rPr>
              <a:t>be</a:t>
            </a:r>
            <a:r>
              <a:rPr sz="1800" b="1" spc="-4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sz="1800" b="1" spc="-10" dirty="0">
                <a:solidFill>
                  <a:srgbClr val="FF0000"/>
                </a:solidFill>
                <a:cs typeface="+mn-ea"/>
                <a:sym typeface="+mn-lt"/>
              </a:rPr>
              <a:t>learned.</a:t>
            </a:r>
            <a:endParaRPr sz="1800" dirty="0">
              <a:cs typeface="+mn-ea"/>
              <a:sym typeface="+mn-lt"/>
            </a:endParaRPr>
          </a:p>
          <a:p>
            <a:pPr marL="2070735">
              <a:lnSpc>
                <a:spcPct val="100000"/>
              </a:lnSpc>
              <a:spcBef>
                <a:spcPts val="660"/>
              </a:spcBef>
            </a:pPr>
            <a:r>
              <a:rPr sz="1800" spc="-20" dirty="0">
                <a:solidFill>
                  <a:srgbClr val="FFFFFF"/>
                </a:solidFill>
                <a:cs typeface="+mn-ea"/>
                <a:sym typeface="+mn-lt"/>
              </a:rPr>
              <a:t>“detector</a:t>
            </a:r>
            <a:r>
              <a:rPr sz="1800" spc="-4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1”</a:t>
            </a:r>
            <a:endParaRPr sz="1800" dirty="0">
              <a:cs typeface="+mn-ea"/>
              <a:sym typeface="+mn-lt"/>
            </a:endParaRPr>
          </a:p>
          <a:p>
            <a:pPr marL="1337310">
              <a:lnSpc>
                <a:spcPts val="2030"/>
              </a:lnSpc>
              <a:spcBef>
                <a:spcPts val="1225"/>
              </a:spcBef>
            </a:pPr>
            <a:r>
              <a:rPr sz="2000" spc="-10" dirty="0">
                <a:cs typeface="+mn-ea"/>
                <a:sym typeface="+mn-lt"/>
              </a:rPr>
              <a:t>Filter</a:t>
            </a:r>
            <a:r>
              <a:rPr sz="2000" spc="-5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1</a:t>
            </a:r>
          </a:p>
          <a:p>
            <a:pPr marL="1365885">
              <a:lnSpc>
                <a:spcPts val="2750"/>
              </a:lnSpc>
              <a:tabLst>
                <a:tab pos="2035810" algn="l"/>
              </a:tabLst>
            </a:pPr>
            <a:r>
              <a:rPr spc="-10" dirty="0">
                <a:solidFill>
                  <a:srgbClr val="FF0000"/>
                </a:solidFill>
                <a:cs typeface="+mn-ea"/>
                <a:sym typeface="+mn-lt"/>
              </a:rPr>
              <a:t>Matrix</a:t>
            </a:r>
            <a:r>
              <a:rPr sz="1600" spc="-10" dirty="0">
                <a:solidFill>
                  <a:srgbClr val="FF0000"/>
                </a:solidFill>
                <a:cs typeface="+mn-ea"/>
                <a:sym typeface="+mn-lt"/>
              </a:rPr>
              <a:t>	</a:t>
            </a:r>
            <a:r>
              <a:rPr sz="3600" spc="75" baseline="-23148" dirty="0">
                <a:cs typeface="+mn-ea"/>
                <a:sym typeface="+mn-lt"/>
              </a:rPr>
              <a:t>𝑤</a:t>
            </a:r>
            <a:r>
              <a:rPr sz="2400" spc="75" baseline="-52083" dirty="0">
                <a:cs typeface="+mn-ea"/>
                <a:sym typeface="+mn-lt"/>
              </a:rPr>
              <a:t>𝑠1</a:t>
            </a:r>
            <a:endParaRPr sz="2400" baseline="-52083" dirty="0">
              <a:cs typeface="+mn-ea"/>
              <a:sym typeface="+mn-lt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8379E697-7103-490B-AED6-365970A49644}"/>
              </a:ext>
            </a:extLst>
          </p:cNvPr>
          <p:cNvSpPr/>
          <p:nvPr/>
        </p:nvSpPr>
        <p:spPr>
          <a:xfrm>
            <a:off x="6156046" y="4305279"/>
            <a:ext cx="211404" cy="732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977026C9-F118-458E-8165-AD39106B7209}"/>
              </a:ext>
            </a:extLst>
          </p:cNvPr>
          <p:cNvSpPr txBox="1"/>
          <p:nvPr/>
        </p:nvSpPr>
        <p:spPr>
          <a:xfrm>
            <a:off x="6062333" y="4291779"/>
            <a:ext cx="121793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sz="3600" spc="75" baseline="11574" dirty="0">
                <a:cs typeface="+mn-ea"/>
                <a:sym typeface="+mn-lt"/>
              </a:rPr>
              <a:t>𝑤</a:t>
            </a:r>
            <a:r>
              <a:rPr sz="1600" spc="50" dirty="0">
                <a:cs typeface="+mn-ea"/>
                <a:sym typeface="+mn-lt"/>
              </a:rPr>
              <a:t>𝑠2</a:t>
            </a:r>
            <a:endParaRPr sz="1600" dirty="0">
              <a:cs typeface="+mn-ea"/>
              <a:sym typeface="+mn-lt"/>
            </a:endParaRPr>
          </a:p>
          <a:p>
            <a:pPr marL="38100">
              <a:lnSpc>
                <a:spcPct val="100000"/>
              </a:lnSpc>
              <a:spcBef>
                <a:spcPts val="1870"/>
              </a:spcBef>
            </a:pPr>
            <a:r>
              <a:rPr sz="1800" spc="-20" dirty="0">
                <a:solidFill>
                  <a:srgbClr val="FFFFFF"/>
                </a:solidFill>
                <a:cs typeface="+mn-ea"/>
                <a:sym typeface="+mn-lt"/>
              </a:rPr>
              <a:t>“detector</a:t>
            </a:r>
            <a:r>
              <a:rPr sz="1800" spc="-3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2”</a:t>
            </a:r>
            <a:endParaRPr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8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1699515-EC21-4854-8753-828CE8775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90846"/>
              </p:ext>
            </p:extLst>
          </p:nvPr>
        </p:nvGraphicFramePr>
        <p:xfrm>
          <a:off x="1724306" y="3343080"/>
          <a:ext cx="2156458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4">
            <a:extLst>
              <a:ext uri="{FF2B5EF4-FFF2-40B4-BE49-F238E27FC236}">
                <a16:creationId xmlns:a16="http://schemas.microsoft.com/office/drawing/2014/main" id="{591C63C1-177D-4948-A9E6-807A366298B5}"/>
              </a:ext>
            </a:extLst>
          </p:cNvPr>
          <p:cNvSpPr txBox="1"/>
          <p:nvPr/>
        </p:nvSpPr>
        <p:spPr>
          <a:xfrm>
            <a:off x="2019599" y="5583434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+mn-ea"/>
                <a:sym typeface="+mn-lt"/>
              </a:rPr>
              <a:t>6 x 6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image</a:t>
            </a:r>
            <a:endParaRPr sz="1800" dirty="0">
              <a:cs typeface="+mn-ea"/>
              <a:sym typeface="+mn-lt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2F79E62-5C0F-403F-AEDE-2BCA778FE5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0611" y="1924808"/>
          <a:ext cx="1217294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195BE3E8-6478-47E2-8009-386CFDC9E706}"/>
              </a:ext>
            </a:extLst>
          </p:cNvPr>
          <p:cNvSpPr txBox="1"/>
          <p:nvPr/>
        </p:nvSpPr>
        <p:spPr>
          <a:xfrm>
            <a:off x="6611316" y="2293463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</a:rPr>
              <a:t>Filter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dirty="0"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8C345B87-DEFE-46C7-A1FC-B08B05EE152C}"/>
              </a:ext>
            </a:extLst>
          </p:cNvPr>
          <p:cNvSpPr txBox="1"/>
          <p:nvPr/>
        </p:nvSpPr>
        <p:spPr>
          <a:xfrm>
            <a:off x="1968311" y="2890872"/>
            <a:ext cx="78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cs typeface="+mn-ea"/>
                <a:sym typeface="+mn-lt"/>
              </a:rPr>
              <a:t>s</a:t>
            </a:r>
            <a:r>
              <a:rPr sz="1800" spc="-5" dirty="0">
                <a:solidFill>
                  <a:srgbClr val="FF0000"/>
                </a:solidFill>
                <a:cs typeface="+mn-ea"/>
                <a:sym typeface="+mn-lt"/>
              </a:rPr>
              <a:t>tr</a:t>
            </a:r>
            <a:r>
              <a:rPr sz="1800" dirty="0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sz="1800" spc="5" dirty="0">
                <a:solidFill>
                  <a:srgbClr val="FF0000"/>
                </a:solidFill>
                <a:cs typeface="+mn-ea"/>
                <a:sym typeface="+mn-lt"/>
              </a:rPr>
              <a:t>d</a:t>
            </a:r>
            <a:r>
              <a:rPr sz="1800" dirty="0">
                <a:solidFill>
                  <a:srgbClr val="FF0000"/>
                </a:solidFill>
                <a:cs typeface="+mn-ea"/>
                <a:sym typeface="+mn-lt"/>
              </a:rPr>
              <a:t>e</a:t>
            </a:r>
            <a:r>
              <a:rPr sz="1800" dirty="0">
                <a:cs typeface="+mn-ea"/>
                <a:sym typeface="+mn-lt"/>
              </a:rPr>
              <a:t>=1</a:t>
            </a:r>
            <a:endParaRPr sz="180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24306" y="3343080"/>
            <a:ext cx="1078229" cy="1028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552418" y="3660174"/>
            <a:ext cx="546735" cy="546735"/>
            <a:chOff x="4552418" y="3660174"/>
            <a:chExt cx="546735" cy="546735"/>
          </a:xfrm>
        </p:grpSpPr>
        <p:grpSp>
          <p:nvGrpSpPr>
            <p:cNvPr id="26" name="object 7">
              <a:extLst>
                <a:ext uri="{FF2B5EF4-FFF2-40B4-BE49-F238E27FC236}">
                  <a16:creationId xmlns:a16="http://schemas.microsoft.com/office/drawing/2014/main" id="{D645317D-31AA-4DC0-93C2-AB05EA460530}"/>
                </a:ext>
              </a:extLst>
            </p:cNvPr>
            <p:cNvGrpSpPr/>
            <p:nvPr/>
          </p:nvGrpSpPr>
          <p:grpSpPr>
            <a:xfrm>
              <a:off x="4552418" y="3660174"/>
              <a:ext cx="546735" cy="546735"/>
              <a:chOff x="4681372" y="2945066"/>
              <a:chExt cx="546735" cy="546735"/>
            </a:xfrm>
          </p:grpSpPr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32502FC5-4705-4DF5-AD5F-332558128685}"/>
                  </a:ext>
                </a:extLst>
              </p:cNvPr>
              <p:cNvSpPr/>
              <p:nvPr/>
            </p:nvSpPr>
            <p:spPr>
              <a:xfrm>
                <a:off x="4684547" y="2948241"/>
                <a:ext cx="540003" cy="53999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CE5BA251-50DA-4624-96AE-6440792BC00A}"/>
                  </a:ext>
                </a:extLst>
              </p:cNvPr>
              <p:cNvSpPr/>
              <p:nvPr/>
            </p:nvSpPr>
            <p:spPr>
              <a:xfrm>
                <a:off x="4684547" y="2948241"/>
                <a:ext cx="540385" cy="540385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540385">
                    <a:moveTo>
                      <a:pt x="0" y="270000"/>
                    </a:moveTo>
                    <a:lnTo>
                      <a:pt x="4350" y="221467"/>
                    </a:lnTo>
                    <a:lnTo>
                      <a:pt x="16891" y="175788"/>
                    </a:lnTo>
                    <a:lnTo>
                      <a:pt x="36862" y="133725"/>
                    </a:lnTo>
                    <a:lnTo>
                      <a:pt x="63500" y="96042"/>
                    </a:lnTo>
                    <a:lnTo>
                      <a:pt x="96042" y="63500"/>
                    </a:lnTo>
                    <a:lnTo>
                      <a:pt x="133725" y="36862"/>
                    </a:lnTo>
                    <a:lnTo>
                      <a:pt x="175788" y="16891"/>
                    </a:lnTo>
                    <a:lnTo>
                      <a:pt x="221467" y="4350"/>
                    </a:lnTo>
                    <a:lnTo>
                      <a:pt x="270000" y="0"/>
                    </a:lnTo>
                    <a:lnTo>
                      <a:pt x="318533" y="4350"/>
                    </a:lnTo>
                    <a:lnTo>
                      <a:pt x="364212" y="16891"/>
                    </a:lnTo>
                    <a:lnTo>
                      <a:pt x="406274" y="36862"/>
                    </a:lnTo>
                    <a:lnTo>
                      <a:pt x="443957" y="63500"/>
                    </a:lnTo>
                    <a:lnTo>
                      <a:pt x="476499" y="96042"/>
                    </a:lnTo>
                    <a:lnTo>
                      <a:pt x="503137" y="133725"/>
                    </a:lnTo>
                    <a:lnTo>
                      <a:pt x="523108" y="175788"/>
                    </a:lnTo>
                    <a:lnTo>
                      <a:pt x="535650" y="221467"/>
                    </a:lnTo>
                    <a:lnTo>
                      <a:pt x="540000" y="270000"/>
                    </a:lnTo>
                    <a:lnTo>
                      <a:pt x="535650" y="318533"/>
                    </a:lnTo>
                    <a:lnTo>
                      <a:pt x="523108" y="364212"/>
                    </a:lnTo>
                    <a:lnTo>
                      <a:pt x="503137" y="406274"/>
                    </a:lnTo>
                    <a:lnTo>
                      <a:pt x="476499" y="443957"/>
                    </a:lnTo>
                    <a:lnTo>
                      <a:pt x="443957" y="476499"/>
                    </a:lnTo>
                    <a:lnTo>
                      <a:pt x="406274" y="503137"/>
                    </a:lnTo>
                    <a:lnTo>
                      <a:pt x="364212" y="523108"/>
                    </a:lnTo>
                    <a:lnTo>
                      <a:pt x="318533" y="535650"/>
                    </a:lnTo>
                    <a:lnTo>
                      <a:pt x="270000" y="540000"/>
                    </a:lnTo>
                    <a:lnTo>
                      <a:pt x="221467" y="535650"/>
                    </a:lnTo>
                    <a:lnTo>
                      <a:pt x="175788" y="523108"/>
                    </a:lnTo>
                    <a:lnTo>
                      <a:pt x="133725" y="503137"/>
                    </a:lnTo>
                    <a:lnTo>
                      <a:pt x="96042" y="476499"/>
                    </a:lnTo>
                    <a:lnTo>
                      <a:pt x="63500" y="443957"/>
                    </a:lnTo>
                    <a:lnTo>
                      <a:pt x="36862" y="406274"/>
                    </a:lnTo>
                    <a:lnTo>
                      <a:pt x="16891" y="364212"/>
                    </a:lnTo>
                    <a:lnTo>
                      <a:pt x="4350" y="318533"/>
                    </a:lnTo>
                    <a:lnTo>
                      <a:pt x="0" y="270000"/>
                    </a:lnTo>
                    <a:close/>
                  </a:path>
                </a:pathLst>
              </a:custGeom>
              <a:ln w="6350">
                <a:solidFill>
                  <a:srgbClr val="ED7D3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5170DB-EA5B-44A1-B7F5-7DF3E5307342}"/>
                </a:ext>
              </a:extLst>
            </p:cNvPr>
            <p:cNvSpPr/>
            <p:nvPr/>
          </p:nvSpPr>
          <p:spPr>
            <a:xfrm>
              <a:off x="4757047" y="3748678"/>
              <a:ext cx="685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97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Early History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+mn-ea"/>
                <a:cs typeface="+mn-ea"/>
                <a:sym typeface="+mn-lt"/>
              </a:rPr>
              <a:t>In 1950, English mathematician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Alan Turing wrote a landmark paper titled “Computing Machinery and Intelligence”</a:t>
            </a:r>
            <a:r>
              <a:rPr lang="en-US" altLang="zh-CN" dirty="0">
                <a:ea typeface="+mn-ea"/>
                <a:cs typeface="+mn-ea"/>
                <a:sym typeface="+mn-lt"/>
              </a:rPr>
              <a:t> that asked the question: “Can  machines think?”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+mn-ea"/>
                <a:cs typeface="+mn-ea"/>
                <a:sym typeface="+mn-lt"/>
              </a:rPr>
              <a:t>Further work came out of a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1956 workshop at Dartmouth sponsored by John McCarthy</a:t>
            </a:r>
            <a:r>
              <a:rPr lang="en-US" altLang="zh-CN" dirty="0">
                <a:ea typeface="+mn-ea"/>
                <a:cs typeface="+mn-ea"/>
                <a:sym typeface="+mn-lt"/>
              </a:rPr>
              <a:t>. In the proposal for that workshop, he coined the phrase a  “study of artificial intelligence”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+mn-ea"/>
              <a:cs typeface="+mn-ea"/>
              <a:sym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+mn-ea"/>
                <a:cs typeface="+mn-ea"/>
                <a:sym typeface="+mn-lt"/>
              </a:rPr>
              <a:t>1950s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+mn-ea"/>
                <a:cs typeface="+mn-ea"/>
                <a:sym typeface="+mn-lt"/>
              </a:rPr>
              <a:t>Samuel’s </a:t>
            </a:r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checker player : start of machine learning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+mn-ea"/>
                <a:cs typeface="+mn-ea"/>
                <a:sym typeface="+mn-lt"/>
              </a:rPr>
              <a:t>Selfridge’s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Pandemonium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18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1699515-EC21-4854-8753-828CE8775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9269"/>
              </p:ext>
            </p:extLst>
          </p:nvPr>
        </p:nvGraphicFramePr>
        <p:xfrm>
          <a:off x="1724306" y="3343080"/>
          <a:ext cx="2156458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4">
            <a:extLst>
              <a:ext uri="{FF2B5EF4-FFF2-40B4-BE49-F238E27FC236}">
                <a16:creationId xmlns:a16="http://schemas.microsoft.com/office/drawing/2014/main" id="{591C63C1-177D-4948-A9E6-807A366298B5}"/>
              </a:ext>
            </a:extLst>
          </p:cNvPr>
          <p:cNvSpPr txBox="1"/>
          <p:nvPr/>
        </p:nvSpPr>
        <p:spPr>
          <a:xfrm>
            <a:off x="2019599" y="5583434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+mn-ea"/>
                <a:sym typeface="+mn-lt"/>
              </a:rPr>
              <a:t>6 x 6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image</a:t>
            </a:r>
            <a:endParaRPr sz="1800" dirty="0">
              <a:cs typeface="+mn-ea"/>
              <a:sym typeface="+mn-lt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2F79E62-5C0F-403F-AEDE-2BCA778F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56862"/>
              </p:ext>
            </p:extLst>
          </p:nvPr>
        </p:nvGraphicFramePr>
        <p:xfrm>
          <a:off x="5180611" y="1924808"/>
          <a:ext cx="1217294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195BE3E8-6478-47E2-8009-386CFDC9E706}"/>
              </a:ext>
            </a:extLst>
          </p:cNvPr>
          <p:cNvSpPr txBox="1"/>
          <p:nvPr/>
        </p:nvSpPr>
        <p:spPr>
          <a:xfrm>
            <a:off x="6611316" y="2293463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</a:rPr>
              <a:t>Filter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dirty="0"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8C345B87-DEFE-46C7-A1FC-B08B05EE152C}"/>
              </a:ext>
            </a:extLst>
          </p:cNvPr>
          <p:cNvSpPr txBox="1"/>
          <p:nvPr/>
        </p:nvSpPr>
        <p:spPr>
          <a:xfrm>
            <a:off x="1968311" y="2890872"/>
            <a:ext cx="78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cs typeface="+mn-ea"/>
                <a:sym typeface="+mn-lt"/>
              </a:rPr>
              <a:t>s</a:t>
            </a:r>
            <a:r>
              <a:rPr sz="1800" spc="-5" dirty="0">
                <a:solidFill>
                  <a:srgbClr val="FF0000"/>
                </a:solidFill>
                <a:cs typeface="+mn-ea"/>
                <a:sym typeface="+mn-lt"/>
              </a:rPr>
              <a:t>tr</a:t>
            </a:r>
            <a:r>
              <a:rPr sz="1800" dirty="0">
                <a:solidFill>
                  <a:srgbClr val="FF0000"/>
                </a:solidFill>
                <a:cs typeface="+mn-ea"/>
                <a:sym typeface="+mn-lt"/>
              </a:rPr>
              <a:t>i</a:t>
            </a:r>
            <a:r>
              <a:rPr sz="1800" spc="5" dirty="0">
                <a:solidFill>
                  <a:srgbClr val="FF0000"/>
                </a:solidFill>
                <a:cs typeface="+mn-ea"/>
                <a:sym typeface="+mn-lt"/>
              </a:rPr>
              <a:t>d</a:t>
            </a:r>
            <a:r>
              <a:rPr sz="1800" dirty="0">
                <a:solidFill>
                  <a:srgbClr val="FF0000"/>
                </a:solidFill>
                <a:cs typeface="+mn-ea"/>
                <a:sym typeface="+mn-lt"/>
              </a:rPr>
              <a:t>e</a:t>
            </a:r>
            <a:r>
              <a:rPr sz="1800" dirty="0">
                <a:cs typeface="+mn-ea"/>
                <a:sym typeface="+mn-lt"/>
              </a:rPr>
              <a:t>=1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2418" y="3660174"/>
            <a:ext cx="546735" cy="546735"/>
            <a:chOff x="4552418" y="3660174"/>
            <a:chExt cx="546735" cy="546735"/>
          </a:xfrm>
        </p:grpSpPr>
        <p:grpSp>
          <p:nvGrpSpPr>
            <p:cNvPr id="11" name="object 7">
              <a:extLst>
                <a:ext uri="{FF2B5EF4-FFF2-40B4-BE49-F238E27FC236}">
                  <a16:creationId xmlns:a16="http://schemas.microsoft.com/office/drawing/2014/main" id="{D645317D-31AA-4DC0-93C2-AB05EA460530}"/>
                </a:ext>
              </a:extLst>
            </p:cNvPr>
            <p:cNvGrpSpPr/>
            <p:nvPr/>
          </p:nvGrpSpPr>
          <p:grpSpPr>
            <a:xfrm>
              <a:off x="4552418" y="3660174"/>
              <a:ext cx="546735" cy="546735"/>
              <a:chOff x="4681372" y="2945066"/>
              <a:chExt cx="546735" cy="546735"/>
            </a:xfrm>
          </p:grpSpPr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32502FC5-4705-4DF5-AD5F-332558128685}"/>
                  </a:ext>
                </a:extLst>
              </p:cNvPr>
              <p:cNvSpPr/>
              <p:nvPr/>
            </p:nvSpPr>
            <p:spPr>
              <a:xfrm>
                <a:off x="4684547" y="2948241"/>
                <a:ext cx="540003" cy="539991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CE5BA251-50DA-4624-96AE-6440792BC00A}"/>
                  </a:ext>
                </a:extLst>
              </p:cNvPr>
              <p:cNvSpPr/>
              <p:nvPr/>
            </p:nvSpPr>
            <p:spPr>
              <a:xfrm>
                <a:off x="4684547" y="2948241"/>
                <a:ext cx="540385" cy="540385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540385">
                    <a:moveTo>
                      <a:pt x="0" y="270000"/>
                    </a:moveTo>
                    <a:lnTo>
                      <a:pt x="4350" y="221467"/>
                    </a:lnTo>
                    <a:lnTo>
                      <a:pt x="16891" y="175788"/>
                    </a:lnTo>
                    <a:lnTo>
                      <a:pt x="36862" y="133725"/>
                    </a:lnTo>
                    <a:lnTo>
                      <a:pt x="63500" y="96042"/>
                    </a:lnTo>
                    <a:lnTo>
                      <a:pt x="96042" y="63500"/>
                    </a:lnTo>
                    <a:lnTo>
                      <a:pt x="133725" y="36862"/>
                    </a:lnTo>
                    <a:lnTo>
                      <a:pt x="175788" y="16891"/>
                    </a:lnTo>
                    <a:lnTo>
                      <a:pt x="221467" y="4350"/>
                    </a:lnTo>
                    <a:lnTo>
                      <a:pt x="270000" y="0"/>
                    </a:lnTo>
                    <a:lnTo>
                      <a:pt x="318533" y="4350"/>
                    </a:lnTo>
                    <a:lnTo>
                      <a:pt x="364212" y="16891"/>
                    </a:lnTo>
                    <a:lnTo>
                      <a:pt x="406274" y="36862"/>
                    </a:lnTo>
                    <a:lnTo>
                      <a:pt x="443957" y="63500"/>
                    </a:lnTo>
                    <a:lnTo>
                      <a:pt x="476499" y="96042"/>
                    </a:lnTo>
                    <a:lnTo>
                      <a:pt x="503137" y="133725"/>
                    </a:lnTo>
                    <a:lnTo>
                      <a:pt x="523108" y="175788"/>
                    </a:lnTo>
                    <a:lnTo>
                      <a:pt x="535650" y="221467"/>
                    </a:lnTo>
                    <a:lnTo>
                      <a:pt x="540000" y="270000"/>
                    </a:lnTo>
                    <a:lnTo>
                      <a:pt x="535650" y="318533"/>
                    </a:lnTo>
                    <a:lnTo>
                      <a:pt x="523108" y="364212"/>
                    </a:lnTo>
                    <a:lnTo>
                      <a:pt x="503137" y="406274"/>
                    </a:lnTo>
                    <a:lnTo>
                      <a:pt x="476499" y="443957"/>
                    </a:lnTo>
                    <a:lnTo>
                      <a:pt x="443957" y="476499"/>
                    </a:lnTo>
                    <a:lnTo>
                      <a:pt x="406274" y="503137"/>
                    </a:lnTo>
                    <a:lnTo>
                      <a:pt x="364212" y="523108"/>
                    </a:lnTo>
                    <a:lnTo>
                      <a:pt x="318533" y="535650"/>
                    </a:lnTo>
                    <a:lnTo>
                      <a:pt x="270000" y="540000"/>
                    </a:lnTo>
                    <a:lnTo>
                      <a:pt x="221467" y="535650"/>
                    </a:lnTo>
                    <a:lnTo>
                      <a:pt x="175788" y="523108"/>
                    </a:lnTo>
                    <a:lnTo>
                      <a:pt x="133725" y="503137"/>
                    </a:lnTo>
                    <a:lnTo>
                      <a:pt x="96042" y="476499"/>
                    </a:lnTo>
                    <a:lnTo>
                      <a:pt x="63500" y="443957"/>
                    </a:lnTo>
                    <a:lnTo>
                      <a:pt x="36862" y="406274"/>
                    </a:lnTo>
                    <a:lnTo>
                      <a:pt x="16891" y="364212"/>
                    </a:lnTo>
                    <a:lnTo>
                      <a:pt x="4350" y="318533"/>
                    </a:lnTo>
                    <a:lnTo>
                      <a:pt x="0" y="270000"/>
                    </a:lnTo>
                    <a:close/>
                  </a:path>
                </a:pathLst>
              </a:custGeom>
              <a:ln w="6350">
                <a:solidFill>
                  <a:srgbClr val="ED7D3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45170DB-EA5B-44A1-B7F5-7DF3E5307342}"/>
                </a:ext>
              </a:extLst>
            </p:cNvPr>
            <p:cNvSpPr/>
            <p:nvPr/>
          </p:nvSpPr>
          <p:spPr>
            <a:xfrm>
              <a:off x="4757047" y="3748678"/>
              <a:ext cx="685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83786" y="3660174"/>
            <a:ext cx="546735" cy="546735"/>
            <a:chOff x="5183786" y="3660174"/>
            <a:chExt cx="546735" cy="546735"/>
          </a:xfrm>
        </p:grpSpPr>
        <p:grpSp>
          <p:nvGrpSpPr>
            <p:cNvPr id="14" name="object 10">
              <a:extLst>
                <a:ext uri="{FF2B5EF4-FFF2-40B4-BE49-F238E27FC236}">
                  <a16:creationId xmlns:a16="http://schemas.microsoft.com/office/drawing/2014/main" id="{FA4938DB-29C4-4AF6-A71A-AD8E87BDD469}"/>
                </a:ext>
              </a:extLst>
            </p:cNvPr>
            <p:cNvGrpSpPr/>
            <p:nvPr/>
          </p:nvGrpSpPr>
          <p:grpSpPr>
            <a:xfrm>
              <a:off x="5183786" y="3660174"/>
              <a:ext cx="546735" cy="546735"/>
              <a:chOff x="5312740" y="2945066"/>
              <a:chExt cx="546735" cy="546735"/>
            </a:xfrm>
          </p:grpSpPr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19CD9273-75D5-4874-9A40-D4D9379BB557}"/>
                  </a:ext>
                </a:extLst>
              </p:cNvPr>
              <p:cNvSpPr/>
              <p:nvPr/>
            </p:nvSpPr>
            <p:spPr>
              <a:xfrm>
                <a:off x="5315915" y="2948241"/>
                <a:ext cx="540003" cy="53999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A3B8C899-2F84-4E8B-BCE8-4D5259529401}"/>
                  </a:ext>
                </a:extLst>
              </p:cNvPr>
              <p:cNvSpPr/>
              <p:nvPr/>
            </p:nvSpPr>
            <p:spPr>
              <a:xfrm>
                <a:off x="5315915" y="2948241"/>
                <a:ext cx="540385" cy="540385"/>
              </a:xfrm>
              <a:custGeom>
                <a:avLst/>
                <a:gdLst/>
                <a:ahLst/>
                <a:cxnLst/>
                <a:rect l="l" t="t" r="r" b="b"/>
                <a:pathLst>
                  <a:path w="540385" h="540385">
                    <a:moveTo>
                      <a:pt x="0" y="270000"/>
                    </a:moveTo>
                    <a:lnTo>
                      <a:pt x="4350" y="221467"/>
                    </a:lnTo>
                    <a:lnTo>
                      <a:pt x="16891" y="175788"/>
                    </a:lnTo>
                    <a:lnTo>
                      <a:pt x="36862" y="133725"/>
                    </a:lnTo>
                    <a:lnTo>
                      <a:pt x="63500" y="96042"/>
                    </a:lnTo>
                    <a:lnTo>
                      <a:pt x="96042" y="63500"/>
                    </a:lnTo>
                    <a:lnTo>
                      <a:pt x="133725" y="36862"/>
                    </a:lnTo>
                    <a:lnTo>
                      <a:pt x="175788" y="16891"/>
                    </a:lnTo>
                    <a:lnTo>
                      <a:pt x="221467" y="4350"/>
                    </a:lnTo>
                    <a:lnTo>
                      <a:pt x="270000" y="0"/>
                    </a:lnTo>
                    <a:lnTo>
                      <a:pt x="318533" y="4350"/>
                    </a:lnTo>
                    <a:lnTo>
                      <a:pt x="364212" y="16891"/>
                    </a:lnTo>
                    <a:lnTo>
                      <a:pt x="406274" y="36862"/>
                    </a:lnTo>
                    <a:lnTo>
                      <a:pt x="443957" y="63500"/>
                    </a:lnTo>
                    <a:lnTo>
                      <a:pt x="476499" y="96042"/>
                    </a:lnTo>
                    <a:lnTo>
                      <a:pt x="503137" y="133725"/>
                    </a:lnTo>
                    <a:lnTo>
                      <a:pt x="523108" y="175788"/>
                    </a:lnTo>
                    <a:lnTo>
                      <a:pt x="535650" y="221467"/>
                    </a:lnTo>
                    <a:lnTo>
                      <a:pt x="540000" y="270000"/>
                    </a:lnTo>
                    <a:lnTo>
                      <a:pt x="535650" y="318533"/>
                    </a:lnTo>
                    <a:lnTo>
                      <a:pt x="523108" y="364212"/>
                    </a:lnTo>
                    <a:lnTo>
                      <a:pt x="503137" y="406274"/>
                    </a:lnTo>
                    <a:lnTo>
                      <a:pt x="476499" y="443957"/>
                    </a:lnTo>
                    <a:lnTo>
                      <a:pt x="443957" y="476499"/>
                    </a:lnTo>
                    <a:lnTo>
                      <a:pt x="406274" y="503137"/>
                    </a:lnTo>
                    <a:lnTo>
                      <a:pt x="364212" y="523108"/>
                    </a:lnTo>
                    <a:lnTo>
                      <a:pt x="318533" y="535650"/>
                    </a:lnTo>
                    <a:lnTo>
                      <a:pt x="270000" y="540000"/>
                    </a:lnTo>
                    <a:lnTo>
                      <a:pt x="221467" y="535650"/>
                    </a:lnTo>
                    <a:lnTo>
                      <a:pt x="175788" y="523108"/>
                    </a:lnTo>
                    <a:lnTo>
                      <a:pt x="133725" y="503137"/>
                    </a:lnTo>
                    <a:lnTo>
                      <a:pt x="96042" y="476499"/>
                    </a:lnTo>
                    <a:lnTo>
                      <a:pt x="63500" y="443957"/>
                    </a:lnTo>
                    <a:lnTo>
                      <a:pt x="36862" y="406274"/>
                    </a:lnTo>
                    <a:lnTo>
                      <a:pt x="16891" y="364212"/>
                    </a:lnTo>
                    <a:lnTo>
                      <a:pt x="4350" y="318533"/>
                    </a:lnTo>
                    <a:lnTo>
                      <a:pt x="0" y="270000"/>
                    </a:lnTo>
                    <a:close/>
                  </a:path>
                </a:pathLst>
              </a:custGeom>
              <a:ln w="6350">
                <a:solidFill>
                  <a:srgbClr val="ED7D3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921823C-CFFD-485D-ABCB-5A07FC67D874}"/>
                </a:ext>
              </a:extLst>
            </p:cNvPr>
            <p:cNvSpPr/>
            <p:nvPr/>
          </p:nvSpPr>
          <p:spPr>
            <a:xfrm>
              <a:off x="5287831" y="3748088"/>
              <a:ext cx="372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-1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44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2F79E62-5C0F-403F-AEDE-2BCA778F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37784"/>
              </p:ext>
            </p:extLst>
          </p:nvPr>
        </p:nvGraphicFramePr>
        <p:xfrm>
          <a:off x="5180611" y="1924808"/>
          <a:ext cx="1217294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8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195BE3E8-6478-47E2-8009-386CFDC9E706}"/>
              </a:ext>
            </a:extLst>
          </p:cNvPr>
          <p:cNvSpPr txBox="1"/>
          <p:nvPr/>
        </p:nvSpPr>
        <p:spPr>
          <a:xfrm>
            <a:off x="6611316" y="2293463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</a:rPr>
              <a:t>Filter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dirty="0"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00265F05-9FDD-48E7-ACFD-FCFCC27DFB2A}"/>
              </a:ext>
            </a:extLst>
          </p:cNvPr>
          <p:cNvSpPr txBox="1"/>
          <p:nvPr/>
        </p:nvSpPr>
        <p:spPr>
          <a:xfrm>
            <a:off x="1999230" y="2878973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smtClean="0">
                <a:solidFill>
                  <a:srgbClr val="FF0000"/>
                </a:solidFill>
                <a:cs typeface="+mn-ea"/>
                <a:sym typeface="+mn-lt"/>
              </a:rPr>
              <a:t>stride</a:t>
            </a:r>
            <a:r>
              <a:rPr sz="1800" spc="-5" dirty="0" smtClean="0">
                <a:cs typeface="+mn-ea"/>
                <a:sym typeface="+mn-lt"/>
              </a:rPr>
              <a:t>=2</a:t>
            </a:r>
            <a:endParaRPr sz="1800" dirty="0">
              <a:cs typeface="+mn-ea"/>
              <a:sym typeface="+mn-lt"/>
            </a:endParaRPr>
          </a:p>
        </p:txBody>
      </p: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ADE8E90E-8CEA-4479-85F5-BCF84292D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413479"/>
              </p:ext>
            </p:extLst>
          </p:nvPr>
        </p:nvGraphicFramePr>
        <p:xfrm>
          <a:off x="1727688" y="3353670"/>
          <a:ext cx="2156458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0" marR="0" marT="209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4">
            <a:extLst>
              <a:ext uri="{FF2B5EF4-FFF2-40B4-BE49-F238E27FC236}">
                <a16:creationId xmlns:a16="http://schemas.microsoft.com/office/drawing/2014/main" id="{6DDB738B-60AB-4E86-B211-B60404FE2067}"/>
              </a:ext>
            </a:extLst>
          </p:cNvPr>
          <p:cNvSpPr txBox="1"/>
          <p:nvPr/>
        </p:nvSpPr>
        <p:spPr>
          <a:xfrm>
            <a:off x="2019599" y="5583434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+mn-ea"/>
                <a:sym typeface="+mn-lt"/>
              </a:rPr>
              <a:t>6 x 6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image</a:t>
            </a:r>
            <a:endParaRPr sz="1800" dirty="0">
              <a:cs typeface="+mn-ea"/>
              <a:sym typeface="+mn-lt"/>
            </a:endParaRPr>
          </a:p>
        </p:txBody>
      </p:sp>
      <p:grpSp>
        <p:nvGrpSpPr>
          <p:cNvPr id="21" name="object 7">
            <a:extLst>
              <a:ext uri="{FF2B5EF4-FFF2-40B4-BE49-F238E27FC236}">
                <a16:creationId xmlns:a16="http://schemas.microsoft.com/office/drawing/2014/main" id="{B09E2D0A-4664-4607-992A-D74B2AE14245}"/>
              </a:ext>
            </a:extLst>
          </p:cNvPr>
          <p:cNvGrpSpPr/>
          <p:nvPr/>
        </p:nvGrpSpPr>
        <p:grpSpPr>
          <a:xfrm>
            <a:off x="4552418" y="3660174"/>
            <a:ext cx="546735" cy="546735"/>
            <a:chOff x="4681372" y="2945066"/>
            <a:chExt cx="546735" cy="546735"/>
          </a:xfrm>
        </p:grpSpPr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49944682-368A-4AB5-A40E-49BBB5DE7ECC}"/>
                </a:ext>
              </a:extLst>
            </p:cNvPr>
            <p:cNvSpPr/>
            <p:nvPr/>
          </p:nvSpPr>
          <p:spPr>
            <a:xfrm>
              <a:off x="4684547" y="2948241"/>
              <a:ext cx="540003" cy="539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cs typeface="+mn-ea"/>
                <a:sym typeface="+mn-lt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86AE73F-BCF1-4E65-AA9D-E46308AE3999}"/>
                </a:ext>
              </a:extLst>
            </p:cNvPr>
            <p:cNvSpPr/>
            <p:nvPr/>
          </p:nvSpPr>
          <p:spPr>
            <a:xfrm>
              <a:off x="4684547" y="2948241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5" h="540385">
                  <a:moveTo>
                    <a:pt x="0" y="270000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70000" y="0"/>
                  </a:lnTo>
                  <a:lnTo>
                    <a:pt x="318533" y="4350"/>
                  </a:lnTo>
                  <a:lnTo>
                    <a:pt x="364212" y="16891"/>
                  </a:lnTo>
                  <a:lnTo>
                    <a:pt x="406274" y="36862"/>
                  </a:lnTo>
                  <a:lnTo>
                    <a:pt x="443957" y="63500"/>
                  </a:lnTo>
                  <a:lnTo>
                    <a:pt x="476499" y="96042"/>
                  </a:lnTo>
                  <a:lnTo>
                    <a:pt x="503137" y="133725"/>
                  </a:lnTo>
                  <a:lnTo>
                    <a:pt x="523108" y="175788"/>
                  </a:lnTo>
                  <a:lnTo>
                    <a:pt x="535650" y="221467"/>
                  </a:lnTo>
                  <a:lnTo>
                    <a:pt x="540000" y="270000"/>
                  </a:lnTo>
                  <a:lnTo>
                    <a:pt x="535650" y="318533"/>
                  </a:lnTo>
                  <a:lnTo>
                    <a:pt x="523108" y="364212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2" y="523108"/>
                  </a:lnTo>
                  <a:lnTo>
                    <a:pt x="318533" y="535650"/>
                  </a:lnTo>
                  <a:lnTo>
                    <a:pt x="270000" y="540000"/>
                  </a:lnTo>
                  <a:lnTo>
                    <a:pt x="221467" y="535650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2"/>
                  </a:lnTo>
                  <a:lnTo>
                    <a:pt x="4350" y="318533"/>
                  </a:lnTo>
                  <a:lnTo>
                    <a:pt x="0" y="270000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4" name="object 10">
            <a:extLst>
              <a:ext uri="{FF2B5EF4-FFF2-40B4-BE49-F238E27FC236}">
                <a16:creationId xmlns:a16="http://schemas.microsoft.com/office/drawing/2014/main" id="{E72A1739-50B4-43D9-8F94-CD21D22F4C6D}"/>
              </a:ext>
            </a:extLst>
          </p:cNvPr>
          <p:cNvGrpSpPr/>
          <p:nvPr/>
        </p:nvGrpSpPr>
        <p:grpSpPr>
          <a:xfrm>
            <a:off x="5183786" y="3660174"/>
            <a:ext cx="546735" cy="546735"/>
            <a:chOff x="5312740" y="2945066"/>
            <a:chExt cx="546735" cy="546735"/>
          </a:xfrm>
        </p:grpSpPr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F47ACBAE-6F34-423B-936E-588AEECA988E}"/>
                </a:ext>
              </a:extLst>
            </p:cNvPr>
            <p:cNvSpPr/>
            <p:nvPr/>
          </p:nvSpPr>
          <p:spPr>
            <a:xfrm>
              <a:off x="5315915" y="2948241"/>
              <a:ext cx="540003" cy="539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363E828D-B232-4761-B615-406109DF64AC}"/>
                </a:ext>
              </a:extLst>
            </p:cNvPr>
            <p:cNvSpPr/>
            <p:nvPr/>
          </p:nvSpPr>
          <p:spPr>
            <a:xfrm>
              <a:off x="5315915" y="2948241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5" h="540385">
                  <a:moveTo>
                    <a:pt x="0" y="270000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70000" y="0"/>
                  </a:lnTo>
                  <a:lnTo>
                    <a:pt x="318533" y="4350"/>
                  </a:lnTo>
                  <a:lnTo>
                    <a:pt x="364212" y="16891"/>
                  </a:lnTo>
                  <a:lnTo>
                    <a:pt x="406274" y="36862"/>
                  </a:lnTo>
                  <a:lnTo>
                    <a:pt x="443957" y="63500"/>
                  </a:lnTo>
                  <a:lnTo>
                    <a:pt x="476499" y="96042"/>
                  </a:lnTo>
                  <a:lnTo>
                    <a:pt x="503137" y="133725"/>
                  </a:lnTo>
                  <a:lnTo>
                    <a:pt x="523108" y="175788"/>
                  </a:lnTo>
                  <a:lnTo>
                    <a:pt x="535650" y="221467"/>
                  </a:lnTo>
                  <a:lnTo>
                    <a:pt x="540000" y="270000"/>
                  </a:lnTo>
                  <a:lnTo>
                    <a:pt x="535650" y="318533"/>
                  </a:lnTo>
                  <a:lnTo>
                    <a:pt x="523108" y="364212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2" y="523108"/>
                  </a:lnTo>
                  <a:lnTo>
                    <a:pt x="318533" y="535650"/>
                  </a:lnTo>
                  <a:lnTo>
                    <a:pt x="270000" y="540000"/>
                  </a:lnTo>
                  <a:lnTo>
                    <a:pt x="221467" y="535650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2"/>
                  </a:lnTo>
                  <a:lnTo>
                    <a:pt x="4350" y="318533"/>
                  </a:lnTo>
                  <a:lnTo>
                    <a:pt x="0" y="270000"/>
                  </a:lnTo>
                  <a:close/>
                </a:path>
              </a:pathLst>
            </a:custGeom>
            <a:ln w="63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78A9CBB0-F7AD-4855-AC1A-3449D234406B}"/>
              </a:ext>
            </a:extLst>
          </p:cNvPr>
          <p:cNvSpPr/>
          <p:nvPr/>
        </p:nvSpPr>
        <p:spPr>
          <a:xfrm>
            <a:off x="4757047" y="3748678"/>
            <a:ext cx="68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3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F0B3B7-CD4C-410B-9123-F0E20A8AB369}"/>
              </a:ext>
            </a:extLst>
          </p:cNvPr>
          <p:cNvSpPr/>
          <p:nvPr/>
        </p:nvSpPr>
        <p:spPr>
          <a:xfrm>
            <a:off x="5287831" y="374808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-3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27E86F-5F04-4A16-A615-B76B29F78274}"/>
              </a:ext>
            </a:extLst>
          </p:cNvPr>
          <p:cNvSpPr/>
          <p:nvPr/>
        </p:nvSpPr>
        <p:spPr>
          <a:xfrm>
            <a:off x="4825594" y="5062701"/>
            <a:ext cx="227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We set stride=1 below</a:t>
            </a:r>
          </a:p>
        </p:txBody>
      </p:sp>
    </p:spTree>
    <p:extLst>
      <p:ext uri="{BB962C8B-B14F-4D97-AF65-F5344CB8AC3E}">
        <p14:creationId xmlns:p14="http://schemas.microsoft.com/office/powerpoint/2010/main" val="74470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4C9C33E-A06C-4BFF-AD3C-3F0BD60BBDDC}"/>
              </a:ext>
            </a:extLst>
          </p:cNvPr>
          <p:cNvSpPr txBox="1"/>
          <p:nvPr/>
        </p:nvSpPr>
        <p:spPr>
          <a:xfrm>
            <a:off x="2299597" y="5640310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+mn-ea"/>
                <a:sym typeface="+mn-lt"/>
              </a:rPr>
              <a:t>6 x 6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image</a:t>
            </a:r>
            <a:endParaRPr sz="1800">
              <a:cs typeface="+mn-ea"/>
              <a:sym typeface="+mn-l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568E0BE-D78F-42A7-93CB-CFDF03B0426C}"/>
              </a:ext>
            </a:extLst>
          </p:cNvPr>
          <p:cNvSpPr txBox="1"/>
          <p:nvPr/>
        </p:nvSpPr>
        <p:spPr>
          <a:xfrm>
            <a:off x="6619095" y="2299701"/>
            <a:ext cx="67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</a:rPr>
              <a:t>Filter</a:t>
            </a:r>
            <a:r>
              <a:rPr sz="1800" spc="-65" dirty="0">
                <a:cs typeface="+mn-ea"/>
                <a:sym typeface="+mn-lt"/>
              </a:rPr>
              <a:t> </a:t>
            </a:r>
            <a:r>
              <a:rPr sz="1800" dirty="0">
                <a:cs typeface="+mn-ea"/>
                <a:sym typeface="+mn-lt"/>
              </a:rPr>
              <a:t>1</a:t>
            </a:r>
            <a:endParaRPr sz="1800">
              <a:cs typeface="+mn-ea"/>
              <a:sym typeface="+mn-lt"/>
            </a:endParaRPr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A31EE49D-453F-42E7-A454-A4E0B41AD1FC}"/>
              </a:ext>
            </a:extLst>
          </p:cNvPr>
          <p:cNvSpPr txBox="1"/>
          <p:nvPr/>
        </p:nvSpPr>
        <p:spPr>
          <a:xfrm>
            <a:off x="1976090" y="2897110"/>
            <a:ext cx="78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cs typeface="+mn-ea"/>
                <a:sym typeface="+mn-lt"/>
              </a:rPr>
              <a:t>s</a:t>
            </a:r>
            <a:r>
              <a:rPr sz="1800" spc="-5" dirty="0">
                <a:cs typeface="+mn-ea"/>
                <a:sym typeface="+mn-lt"/>
              </a:rPr>
              <a:t>tr</a:t>
            </a:r>
            <a:r>
              <a:rPr sz="1800" dirty="0">
                <a:cs typeface="+mn-ea"/>
                <a:sym typeface="+mn-lt"/>
              </a:rPr>
              <a:t>i</a:t>
            </a:r>
            <a:r>
              <a:rPr sz="1800" spc="5" dirty="0">
                <a:cs typeface="+mn-ea"/>
                <a:sym typeface="+mn-lt"/>
              </a:rPr>
              <a:t>d</a:t>
            </a:r>
            <a:r>
              <a:rPr sz="1800" dirty="0">
                <a:cs typeface="+mn-ea"/>
                <a:sym typeface="+mn-lt"/>
              </a:rPr>
              <a:t>e=1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63" name="object 59">
            <a:extLst>
              <a:ext uri="{FF2B5EF4-FFF2-40B4-BE49-F238E27FC236}">
                <a16:creationId xmlns:a16="http://schemas.microsoft.com/office/drawing/2014/main" id="{4C26CC6D-DA67-4845-89B0-6AA88C48E2F7}"/>
              </a:ext>
            </a:extLst>
          </p:cNvPr>
          <p:cNvGrpSpPr/>
          <p:nvPr/>
        </p:nvGrpSpPr>
        <p:grpSpPr>
          <a:xfrm>
            <a:off x="6136807" y="1260158"/>
            <a:ext cx="1896745" cy="452120"/>
            <a:chOff x="6257982" y="538812"/>
            <a:chExt cx="1896745" cy="452120"/>
          </a:xfrm>
        </p:grpSpPr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8D2470D7-480A-4AD5-9495-D098CB25C822}"/>
                </a:ext>
              </a:extLst>
            </p:cNvPr>
            <p:cNvSpPr/>
            <p:nvPr/>
          </p:nvSpPr>
          <p:spPr>
            <a:xfrm>
              <a:off x="6264333" y="545155"/>
              <a:ext cx="1884045" cy="439420"/>
            </a:xfrm>
            <a:custGeom>
              <a:avLst/>
              <a:gdLst/>
              <a:ahLst/>
              <a:cxnLst/>
              <a:rect l="l" t="t" r="r" b="b"/>
              <a:pathLst>
                <a:path w="1884045" h="439419">
                  <a:moveTo>
                    <a:pt x="1445937" y="0"/>
                  </a:moveTo>
                  <a:lnTo>
                    <a:pt x="1392925" y="3575"/>
                  </a:lnTo>
                  <a:lnTo>
                    <a:pt x="1343894" y="11429"/>
                  </a:lnTo>
                  <a:lnTo>
                    <a:pt x="1301692" y="23487"/>
                  </a:lnTo>
                  <a:lnTo>
                    <a:pt x="1287527" y="18238"/>
                  </a:lnTo>
                  <a:lnTo>
                    <a:pt x="1271623" y="13552"/>
                  </a:lnTo>
                  <a:lnTo>
                    <a:pt x="1254145" y="9471"/>
                  </a:lnTo>
                  <a:lnTo>
                    <a:pt x="1235258" y="6037"/>
                  </a:lnTo>
                  <a:lnTo>
                    <a:pt x="1177058" y="263"/>
                  </a:lnTo>
                  <a:lnTo>
                    <a:pt x="1118206" y="535"/>
                  </a:lnTo>
                  <a:lnTo>
                    <a:pt x="1062910" y="6406"/>
                  </a:lnTo>
                  <a:lnTo>
                    <a:pt x="1015376" y="17431"/>
                  </a:lnTo>
                  <a:lnTo>
                    <a:pt x="979810" y="33164"/>
                  </a:lnTo>
                  <a:lnTo>
                    <a:pt x="967396" y="29549"/>
                  </a:lnTo>
                  <a:lnTo>
                    <a:pt x="925746" y="20553"/>
                  </a:lnTo>
                  <a:lnTo>
                    <a:pt x="867215" y="13666"/>
                  </a:lnTo>
                  <a:lnTo>
                    <a:pt x="807121" y="11964"/>
                  </a:lnTo>
                  <a:lnTo>
                    <a:pt x="748462" y="15154"/>
                  </a:lnTo>
                  <a:lnTo>
                    <a:pt x="694236" y="22944"/>
                  </a:lnTo>
                  <a:lnTo>
                    <a:pt x="647442" y="35044"/>
                  </a:lnTo>
                  <a:lnTo>
                    <a:pt x="611078" y="51160"/>
                  </a:lnTo>
                  <a:lnTo>
                    <a:pt x="566791" y="44431"/>
                  </a:lnTo>
                  <a:lnTo>
                    <a:pt x="519921" y="40154"/>
                  </a:lnTo>
                  <a:lnTo>
                    <a:pt x="471464" y="38389"/>
                  </a:lnTo>
                  <a:lnTo>
                    <a:pt x="422420" y="39196"/>
                  </a:lnTo>
                  <a:lnTo>
                    <a:pt x="356527" y="44532"/>
                  </a:lnTo>
                  <a:lnTo>
                    <a:pt x="298062" y="54151"/>
                  </a:lnTo>
                  <a:lnTo>
                    <a:pt x="248540" y="67424"/>
                  </a:lnTo>
                  <a:lnTo>
                    <a:pt x="209476" y="83718"/>
                  </a:lnTo>
                  <a:lnTo>
                    <a:pt x="168778" y="122845"/>
                  </a:lnTo>
                  <a:lnTo>
                    <a:pt x="170172" y="144416"/>
                  </a:lnTo>
                  <a:lnTo>
                    <a:pt x="168585" y="145788"/>
                  </a:lnTo>
                  <a:lnTo>
                    <a:pt x="125006" y="148904"/>
                  </a:lnTo>
                  <a:lnTo>
                    <a:pt x="85425" y="155087"/>
                  </a:lnTo>
                  <a:lnTo>
                    <a:pt x="24440" y="175379"/>
                  </a:lnTo>
                  <a:lnTo>
                    <a:pt x="0" y="198090"/>
                  </a:lnTo>
                  <a:lnTo>
                    <a:pt x="4606" y="221226"/>
                  </a:lnTo>
                  <a:lnTo>
                    <a:pt x="36077" y="242123"/>
                  </a:lnTo>
                  <a:lnTo>
                    <a:pt x="92232" y="258119"/>
                  </a:lnTo>
                  <a:lnTo>
                    <a:pt x="67344" y="268628"/>
                  </a:lnTo>
                  <a:lnTo>
                    <a:pt x="50399" y="280450"/>
                  </a:lnTo>
                  <a:lnTo>
                    <a:pt x="41855" y="293147"/>
                  </a:lnTo>
                  <a:lnTo>
                    <a:pt x="42169" y="306277"/>
                  </a:lnTo>
                  <a:lnTo>
                    <a:pt x="91725" y="340232"/>
                  </a:lnTo>
                  <a:lnTo>
                    <a:pt x="137426" y="351655"/>
                  </a:lnTo>
                  <a:lnTo>
                    <a:pt x="192441" y="358215"/>
                  </a:lnTo>
                  <a:lnTo>
                    <a:pt x="253294" y="359046"/>
                  </a:lnTo>
                  <a:lnTo>
                    <a:pt x="292696" y="376607"/>
                  </a:lnTo>
                  <a:lnTo>
                    <a:pt x="335467" y="389590"/>
                  </a:lnTo>
                  <a:lnTo>
                    <a:pt x="383856" y="399822"/>
                  </a:lnTo>
                  <a:lnTo>
                    <a:pt x="436559" y="407199"/>
                  </a:lnTo>
                  <a:lnTo>
                    <a:pt x="492270" y="411617"/>
                  </a:lnTo>
                  <a:lnTo>
                    <a:pt x="549685" y="412974"/>
                  </a:lnTo>
                  <a:lnTo>
                    <a:pt x="607496" y="411166"/>
                  </a:lnTo>
                  <a:lnTo>
                    <a:pt x="664401" y="406089"/>
                  </a:lnTo>
                  <a:lnTo>
                    <a:pt x="719092" y="397641"/>
                  </a:lnTo>
                  <a:lnTo>
                    <a:pt x="750831" y="410243"/>
                  </a:lnTo>
                  <a:lnTo>
                    <a:pt x="788604" y="420855"/>
                  </a:lnTo>
                  <a:lnTo>
                    <a:pt x="831508" y="429265"/>
                  </a:lnTo>
                  <a:lnTo>
                    <a:pt x="878642" y="435259"/>
                  </a:lnTo>
                  <a:lnTo>
                    <a:pt x="937199" y="438909"/>
                  </a:lnTo>
                  <a:lnTo>
                    <a:pt x="995099" y="438780"/>
                  </a:lnTo>
                  <a:lnTo>
                    <a:pt x="1050865" y="435122"/>
                  </a:lnTo>
                  <a:lnTo>
                    <a:pt x="1103019" y="428188"/>
                  </a:lnTo>
                  <a:lnTo>
                    <a:pt x="1150085" y="418228"/>
                  </a:lnTo>
                  <a:lnTo>
                    <a:pt x="1190584" y="405494"/>
                  </a:lnTo>
                  <a:lnTo>
                    <a:pt x="1245977" y="372711"/>
                  </a:lnTo>
                  <a:lnTo>
                    <a:pt x="1276664" y="377885"/>
                  </a:lnTo>
                  <a:lnTo>
                    <a:pt x="1309148" y="381663"/>
                  </a:lnTo>
                  <a:lnTo>
                    <a:pt x="1342958" y="384000"/>
                  </a:lnTo>
                  <a:lnTo>
                    <a:pt x="1377625" y="384852"/>
                  </a:lnTo>
                  <a:lnTo>
                    <a:pt x="1444794" y="382160"/>
                  </a:lnTo>
                  <a:lnTo>
                    <a:pt x="1505290" y="374244"/>
                  </a:lnTo>
                  <a:lnTo>
                    <a:pt x="1556689" y="361861"/>
                  </a:lnTo>
                  <a:lnTo>
                    <a:pt x="1596563" y="345766"/>
                  </a:lnTo>
                  <a:lnTo>
                    <a:pt x="1632044" y="305465"/>
                  </a:lnTo>
                  <a:lnTo>
                    <a:pt x="1669201" y="303003"/>
                  </a:lnTo>
                  <a:lnTo>
                    <a:pt x="1738743" y="293717"/>
                  </a:lnTo>
                  <a:lnTo>
                    <a:pt x="1826162" y="269164"/>
                  </a:lnTo>
                  <a:lnTo>
                    <a:pt x="1864012" y="248017"/>
                  </a:lnTo>
                  <a:lnTo>
                    <a:pt x="1883518" y="200839"/>
                  </a:lnTo>
                  <a:lnTo>
                    <a:pt x="1864136" y="177314"/>
                  </a:lnTo>
                  <a:lnTo>
                    <a:pt x="1824639" y="155503"/>
                  </a:lnTo>
                  <a:lnTo>
                    <a:pt x="1828894" y="152341"/>
                  </a:lnTo>
                  <a:lnTo>
                    <a:pt x="1832463" y="149102"/>
                  </a:lnTo>
                  <a:lnTo>
                    <a:pt x="1835295" y="145788"/>
                  </a:lnTo>
                  <a:lnTo>
                    <a:pt x="1843174" y="122235"/>
                  </a:lnTo>
                  <a:lnTo>
                    <a:pt x="1828085" y="99881"/>
                  </a:lnTo>
                  <a:lnTo>
                    <a:pt x="1792718" y="80221"/>
                  </a:lnTo>
                  <a:lnTo>
                    <a:pt x="1739767" y="64751"/>
                  </a:lnTo>
                  <a:lnTo>
                    <a:pt x="1671922" y="54970"/>
                  </a:lnTo>
                  <a:lnTo>
                    <a:pt x="1662339" y="43782"/>
                  </a:lnTo>
                  <a:lnTo>
                    <a:pt x="1626161" y="23920"/>
                  </a:lnTo>
                  <a:lnTo>
                    <a:pt x="1552513" y="5982"/>
                  </a:lnTo>
                  <a:lnTo>
                    <a:pt x="1500082" y="777"/>
                  </a:lnTo>
                  <a:lnTo>
                    <a:pt x="144593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64C13810-E1E2-43DE-A9D0-B60E42B3788F}"/>
                </a:ext>
              </a:extLst>
            </p:cNvPr>
            <p:cNvSpPr/>
            <p:nvPr/>
          </p:nvSpPr>
          <p:spPr>
            <a:xfrm>
              <a:off x="6264332" y="545162"/>
              <a:ext cx="1884045" cy="439420"/>
            </a:xfrm>
            <a:custGeom>
              <a:avLst/>
              <a:gdLst/>
              <a:ahLst/>
              <a:cxnLst/>
              <a:rect l="l" t="t" r="r" b="b"/>
              <a:pathLst>
                <a:path w="1884045" h="439419">
                  <a:moveTo>
                    <a:pt x="170172" y="144415"/>
                  </a:moveTo>
                  <a:lnTo>
                    <a:pt x="182382" y="102400"/>
                  </a:lnTo>
                  <a:lnTo>
                    <a:pt x="248537" y="67418"/>
                  </a:lnTo>
                  <a:lnTo>
                    <a:pt x="298058" y="54144"/>
                  </a:lnTo>
                  <a:lnTo>
                    <a:pt x="356524" y="44524"/>
                  </a:lnTo>
                  <a:lnTo>
                    <a:pt x="422419" y="39189"/>
                  </a:lnTo>
                  <a:lnTo>
                    <a:pt x="471462" y="38383"/>
                  </a:lnTo>
                  <a:lnTo>
                    <a:pt x="519918" y="40151"/>
                  </a:lnTo>
                  <a:lnTo>
                    <a:pt x="566790" y="44431"/>
                  </a:lnTo>
                  <a:lnTo>
                    <a:pt x="611083" y="51160"/>
                  </a:lnTo>
                  <a:lnTo>
                    <a:pt x="647442" y="35044"/>
                  </a:lnTo>
                  <a:lnTo>
                    <a:pt x="694234" y="22945"/>
                  </a:lnTo>
                  <a:lnTo>
                    <a:pt x="748459" y="15155"/>
                  </a:lnTo>
                  <a:lnTo>
                    <a:pt x="807118" y="11966"/>
                  </a:lnTo>
                  <a:lnTo>
                    <a:pt x="867211" y="13668"/>
                  </a:lnTo>
                  <a:lnTo>
                    <a:pt x="925740" y="20555"/>
                  </a:lnTo>
                  <a:lnTo>
                    <a:pt x="967401" y="29545"/>
                  </a:lnTo>
                  <a:lnTo>
                    <a:pt x="979815" y="33156"/>
                  </a:lnTo>
                  <a:lnTo>
                    <a:pt x="1015375" y="17428"/>
                  </a:lnTo>
                  <a:lnTo>
                    <a:pt x="1062907" y="6406"/>
                  </a:lnTo>
                  <a:lnTo>
                    <a:pt x="1118203" y="535"/>
                  </a:lnTo>
                  <a:lnTo>
                    <a:pt x="1177056" y="263"/>
                  </a:lnTo>
                  <a:lnTo>
                    <a:pt x="1235257" y="6036"/>
                  </a:lnTo>
                  <a:lnTo>
                    <a:pt x="1254144" y="9469"/>
                  </a:lnTo>
                  <a:lnTo>
                    <a:pt x="1271622" y="13549"/>
                  </a:lnTo>
                  <a:lnTo>
                    <a:pt x="1287524" y="18234"/>
                  </a:lnTo>
                  <a:lnTo>
                    <a:pt x="1301687" y="23480"/>
                  </a:lnTo>
                  <a:lnTo>
                    <a:pt x="1343890" y="11426"/>
                  </a:lnTo>
                  <a:lnTo>
                    <a:pt x="1392920" y="3574"/>
                  </a:lnTo>
                  <a:lnTo>
                    <a:pt x="1445932" y="0"/>
                  </a:lnTo>
                  <a:lnTo>
                    <a:pt x="1500076" y="777"/>
                  </a:lnTo>
                  <a:lnTo>
                    <a:pt x="1552507" y="5979"/>
                  </a:lnTo>
                  <a:lnTo>
                    <a:pt x="1600377" y="15683"/>
                  </a:lnTo>
                  <a:lnTo>
                    <a:pt x="1646950" y="33352"/>
                  </a:lnTo>
                  <a:lnTo>
                    <a:pt x="1671917" y="54963"/>
                  </a:lnTo>
                  <a:lnTo>
                    <a:pt x="1739765" y="64746"/>
                  </a:lnTo>
                  <a:lnTo>
                    <a:pt x="1792717" y="80215"/>
                  </a:lnTo>
                  <a:lnTo>
                    <a:pt x="1828083" y="99874"/>
                  </a:lnTo>
                  <a:lnTo>
                    <a:pt x="1843173" y="122228"/>
                  </a:lnTo>
                  <a:lnTo>
                    <a:pt x="1835297" y="145781"/>
                  </a:lnTo>
                  <a:lnTo>
                    <a:pt x="1832457" y="149095"/>
                  </a:lnTo>
                  <a:lnTo>
                    <a:pt x="1828897" y="152343"/>
                  </a:lnTo>
                  <a:lnTo>
                    <a:pt x="1824647" y="155499"/>
                  </a:lnTo>
                  <a:lnTo>
                    <a:pt x="1864138" y="177312"/>
                  </a:lnTo>
                  <a:lnTo>
                    <a:pt x="1883517" y="200839"/>
                  </a:lnTo>
                  <a:lnTo>
                    <a:pt x="1883302" y="224825"/>
                  </a:lnTo>
                  <a:lnTo>
                    <a:pt x="1864010" y="248016"/>
                  </a:lnTo>
                  <a:lnTo>
                    <a:pt x="1826159" y="269161"/>
                  </a:lnTo>
                  <a:lnTo>
                    <a:pt x="1770267" y="287004"/>
                  </a:lnTo>
                  <a:lnTo>
                    <a:pt x="1704907" y="299063"/>
                  </a:lnTo>
                  <a:lnTo>
                    <a:pt x="1632047" y="305467"/>
                  </a:lnTo>
                  <a:lnTo>
                    <a:pt x="1622492" y="326716"/>
                  </a:lnTo>
                  <a:lnTo>
                    <a:pt x="1556687" y="361861"/>
                  </a:lnTo>
                  <a:lnTo>
                    <a:pt x="1505287" y="374243"/>
                  </a:lnTo>
                  <a:lnTo>
                    <a:pt x="1444788" y="382157"/>
                  </a:lnTo>
                  <a:lnTo>
                    <a:pt x="1377617" y="384844"/>
                  </a:lnTo>
                  <a:lnTo>
                    <a:pt x="1342956" y="383997"/>
                  </a:lnTo>
                  <a:lnTo>
                    <a:pt x="1309145" y="381663"/>
                  </a:lnTo>
                  <a:lnTo>
                    <a:pt x="1276660" y="377884"/>
                  </a:lnTo>
                  <a:lnTo>
                    <a:pt x="1245977" y="372705"/>
                  </a:lnTo>
                  <a:lnTo>
                    <a:pt x="1223042" y="390234"/>
                  </a:lnTo>
                  <a:lnTo>
                    <a:pt x="1150087" y="418225"/>
                  </a:lnTo>
                  <a:lnTo>
                    <a:pt x="1103020" y="428186"/>
                  </a:lnTo>
                  <a:lnTo>
                    <a:pt x="1050864" y="435120"/>
                  </a:lnTo>
                  <a:lnTo>
                    <a:pt x="995097" y="438777"/>
                  </a:lnTo>
                  <a:lnTo>
                    <a:pt x="937195" y="438906"/>
                  </a:lnTo>
                  <a:lnTo>
                    <a:pt x="878635" y="435254"/>
                  </a:lnTo>
                  <a:lnTo>
                    <a:pt x="831502" y="429260"/>
                  </a:lnTo>
                  <a:lnTo>
                    <a:pt x="788599" y="420851"/>
                  </a:lnTo>
                  <a:lnTo>
                    <a:pt x="750827" y="410238"/>
                  </a:lnTo>
                  <a:lnTo>
                    <a:pt x="719088" y="397635"/>
                  </a:lnTo>
                  <a:lnTo>
                    <a:pt x="664399" y="406086"/>
                  </a:lnTo>
                  <a:lnTo>
                    <a:pt x="607495" y="411164"/>
                  </a:lnTo>
                  <a:lnTo>
                    <a:pt x="549684" y="412973"/>
                  </a:lnTo>
                  <a:lnTo>
                    <a:pt x="492270" y="411616"/>
                  </a:lnTo>
                  <a:lnTo>
                    <a:pt x="436558" y="407197"/>
                  </a:lnTo>
                  <a:lnTo>
                    <a:pt x="383855" y="399820"/>
                  </a:lnTo>
                  <a:lnTo>
                    <a:pt x="335466" y="389588"/>
                  </a:lnTo>
                  <a:lnTo>
                    <a:pt x="292695" y="376605"/>
                  </a:lnTo>
                  <a:lnTo>
                    <a:pt x="256850" y="360973"/>
                  </a:lnTo>
                  <a:lnTo>
                    <a:pt x="253289" y="359042"/>
                  </a:lnTo>
                  <a:lnTo>
                    <a:pt x="192439" y="358212"/>
                  </a:lnTo>
                  <a:lnTo>
                    <a:pt x="137425" y="351651"/>
                  </a:lnTo>
                  <a:lnTo>
                    <a:pt x="91724" y="340227"/>
                  </a:lnTo>
                  <a:lnTo>
                    <a:pt x="42173" y="306272"/>
                  </a:lnTo>
                  <a:lnTo>
                    <a:pt x="41858" y="293143"/>
                  </a:lnTo>
                  <a:lnTo>
                    <a:pt x="50400" y="280447"/>
                  </a:lnTo>
                  <a:lnTo>
                    <a:pt x="67341" y="268625"/>
                  </a:lnTo>
                  <a:lnTo>
                    <a:pt x="92225" y="258118"/>
                  </a:lnTo>
                  <a:lnTo>
                    <a:pt x="36075" y="242123"/>
                  </a:lnTo>
                  <a:lnTo>
                    <a:pt x="4607" y="221226"/>
                  </a:lnTo>
                  <a:lnTo>
                    <a:pt x="0" y="198090"/>
                  </a:lnTo>
                  <a:lnTo>
                    <a:pt x="24435" y="175377"/>
                  </a:lnTo>
                  <a:lnTo>
                    <a:pt x="51386" y="164017"/>
                  </a:lnTo>
                  <a:lnTo>
                    <a:pt x="85424" y="155087"/>
                  </a:lnTo>
                  <a:lnTo>
                    <a:pt x="125005" y="148903"/>
                  </a:lnTo>
                  <a:lnTo>
                    <a:pt x="168585" y="145783"/>
                  </a:lnTo>
                  <a:lnTo>
                    <a:pt x="170172" y="144415"/>
                  </a:lnTo>
                  <a:close/>
                </a:path>
                <a:path w="1884045" h="439419">
                  <a:moveTo>
                    <a:pt x="204773" y="264514"/>
                  </a:moveTo>
                  <a:lnTo>
                    <a:pt x="175925" y="264529"/>
                  </a:lnTo>
                  <a:lnTo>
                    <a:pt x="147564" y="263158"/>
                  </a:lnTo>
                  <a:lnTo>
                    <a:pt x="120176" y="260439"/>
                  </a:lnTo>
                  <a:lnTo>
                    <a:pt x="94247" y="256407"/>
                  </a:lnTo>
                </a:path>
                <a:path w="1884045" h="439419">
                  <a:moveTo>
                    <a:pt x="302291" y="353233"/>
                  </a:moveTo>
                  <a:lnTo>
                    <a:pt x="290524" y="354580"/>
                  </a:lnTo>
                  <a:lnTo>
                    <a:pt x="278516" y="355677"/>
                  </a:lnTo>
                  <a:lnTo>
                    <a:pt x="266306" y="356523"/>
                  </a:lnTo>
                  <a:lnTo>
                    <a:pt x="253934" y="357113"/>
                  </a:lnTo>
                </a:path>
                <a:path w="1884045" h="439419">
                  <a:moveTo>
                    <a:pt x="718980" y="395864"/>
                  </a:moveTo>
                  <a:lnTo>
                    <a:pt x="710589" y="391630"/>
                  </a:lnTo>
                  <a:lnTo>
                    <a:pt x="702926" y="387262"/>
                  </a:lnTo>
                  <a:lnTo>
                    <a:pt x="696005" y="382770"/>
                  </a:lnTo>
                  <a:lnTo>
                    <a:pt x="689843" y="378164"/>
                  </a:lnTo>
                </a:path>
                <a:path w="1884045" h="439419">
                  <a:moveTo>
                    <a:pt x="1257797" y="351728"/>
                  </a:moveTo>
                  <a:lnTo>
                    <a:pt x="1256077" y="358314"/>
                  </a:lnTo>
                  <a:lnTo>
                    <a:pt x="1252187" y="364824"/>
                  </a:lnTo>
                  <a:lnTo>
                    <a:pt x="1246167" y="371149"/>
                  </a:lnTo>
                </a:path>
                <a:path w="1884045" h="439419">
                  <a:moveTo>
                    <a:pt x="1489137" y="231730"/>
                  </a:moveTo>
                  <a:lnTo>
                    <a:pt x="1548307" y="244432"/>
                  </a:lnTo>
                  <a:lnTo>
                    <a:pt x="1593158" y="261521"/>
                  </a:lnTo>
                  <a:lnTo>
                    <a:pt x="1621466" y="281861"/>
                  </a:lnTo>
                  <a:lnTo>
                    <a:pt x="1631007" y="304313"/>
                  </a:lnTo>
                </a:path>
                <a:path w="1884045" h="439419">
                  <a:moveTo>
                    <a:pt x="1823757" y="154424"/>
                  </a:moveTo>
                  <a:lnTo>
                    <a:pt x="1811759" y="162067"/>
                  </a:lnTo>
                  <a:lnTo>
                    <a:pt x="1797126" y="169196"/>
                  </a:lnTo>
                  <a:lnTo>
                    <a:pt x="1780015" y="175743"/>
                  </a:lnTo>
                  <a:lnTo>
                    <a:pt x="1760587" y="181641"/>
                  </a:lnTo>
                </a:path>
                <a:path w="1884045" h="439419">
                  <a:moveTo>
                    <a:pt x="1672177" y="53438"/>
                  </a:moveTo>
                  <a:lnTo>
                    <a:pt x="1674587" y="57678"/>
                  </a:lnTo>
                  <a:lnTo>
                    <a:pt x="1675707" y="61983"/>
                  </a:lnTo>
                  <a:lnTo>
                    <a:pt x="1675507" y="66291"/>
                  </a:lnTo>
                </a:path>
                <a:path w="1884045" h="439419">
                  <a:moveTo>
                    <a:pt x="1268747" y="38444"/>
                  </a:moveTo>
                  <a:lnTo>
                    <a:pt x="1275414" y="34076"/>
                  </a:lnTo>
                  <a:lnTo>
                    <a:pt x="1283052" y="29877"/>
                  </a:lnTo>
                  <a:lnTo>
                    <a:pt x="1291626" y="25864"/>
                  </a:lnTo>
                  <a:lnTo>
                    <a:pt x="1301107" y="22052"/>
                  </a:lnTo>
                </a:path>
                <a:path w="1884045" h="439419">
                  <a:moveTo>
                    <a:pt x="966070" y="46256"/>
                  </a:moveTo>
                  <a:lnTo>
                    <a:pt x="969428" y="41356"/>
                  </a:lnTo>
                  <a:lnTo>
                    <a:pt x="974693" y="36607"/>
                  </a:lnTo>
                  <a:lnTo>
                    <a:pt x="981744" y="32119"/>
                  </a:lnTo>
                </a:path>
                <a:path w="1884045" h="439419">
                  <a:moveTo>
                    <a:pt x="610859" y="51057"/>
                  </a:moveTo>
                  <a:lnTo>
                    <a:pt x="626003" y="54072"/>
                  </a:lnTo>
                  <a:lnTo>
                    <a:pt x="640530" y="57369"/>
                  </a:lnTo>
                  <a:lnTo>
                    <a:pt x="654400" y="60939"/>
                  </a:lnTo>
                  <a:lnTo>
                    <a:pt x="667575" y="64773"/>
                  </a:lnTo>
                </a:path>
                <a:path w="1884045" h="439419">
                  <a:moveTo>
                    <a:pt x="180077" y="158849"/>
                  </a:moveTo>
                  <a:lnTo>
                    <a:pt x="175583" y="154129"/>
                  </a:lnTo>
                  <a:lnTo>
                    <a:pt x="172273" y="149304"/>
                  </a:lnTo>
                  <a:lnTo>
                    <a:pt x="170179" y="144418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6" name="object 62">
            <a:extLst>
              <a:ext uri="{FF2B5EF4-FFF2-40B4-BE49-F238E27FC236}">
                <a16:creationId xmlns:a16="http://schemas.microsoft.com/office/drawing/2014/main" id="{9736D8BE-2622-445A-AD7F-16BF7654AAA0}"/>
              </a:ext>
            </a:extLst>
          </p:cNvPr>
          <p:cNvGrpSpPr/>
          <p:nvPr/>
        </p:nvGrpSpPr>
        <p:grpSpPr>
          <a:xfrm>
            <a:off x="6568715" y="2097876"/>
            <a:ext cx="37465" cy="37465"/>
            <a:chOff x="6689890" y="1376530"/>
            <a:chExt cx="37465" cy="37465"/>
          </a:xfrm>
        </p:grpSpPr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BA6011E6-2564-42DC-A478-D72C4BC3F50F}"/>
                </a:ext>
              </a:extLst>
            </p:cNvPr>
            <p:cNvSpPr/>
            <p:nvPr/>
          </p:nvSpPr>
          <p:spPr>
            <a:xfrm>
              <a:off x="6696240" y="138287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18948" y="0"/>
                  </a:moveTo>
                  <a:lnTo>
                    <a:pt x="5460" y="0"/>
                  </a:lnTo>
                  <a:lnTo>
                    <a:pt x="0" y="5461"/>
                  </a:lnTo>
                  <a:lnTo>
                    <a:pt x="0" y="18948"/>
                  </a:lnTo>
                  <a:lnTo>
                    <a:pt x="5460" y="24409"/>
                  </a:lnTo>
                  <a:lnTo>
                    <a:pt x="18948" y="24409"/>
                  </a:lnTo>
                  <a:lnTo>
                    <a:pt x="24409" y="18948"/>
                  </a:lnTo>
                  <a:lnTo>
                    <a:pt x="24409" y="54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A0AB6E31-C64A-4B54-A95F-40D2407CFAAD}"/>
                </a:ext>
              </a:extLst>
            </p:cNvPr>
            <p:cNvSpPr/>
            <p:nvPr/>
          </p:nvSpPr>
          <p:spPr>
            <a:xfrm>
              <a:off x="6696240" y="138288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410" y="12205"/>
                  </a:moveTo>
                  <a:lnTo>
                    <a:pt x="24410" y="18946"/>
                  </a:lnTo>
                  <a:lnTo>
                    <a:pt x="18946" y="24410"/>
                  </a:lnTo>
                  <a:lnTo>
                    <a:pt x="12205" y="24410"/>
                  </a:lnTo>
                  <a:lnTo>
                    <a:pt x="5464" y="24410"/>
                  </a:lnTo>
                  <a:lnTo>
                    <a:pt x="0" y="18946"/>
                  </a:lnTo>
                  <a:lnTo>
                    <a:pt x="0" y="12205"/>
                  </a:lnTo>
                  <a:lnTo>
                    <a:pt x="0" y="5464"/>
                  </a:lnTo>
                  <a:lnTo>
                    <a:pt x="5464" y="0"/>
                  </a:lnTo>
                  <a:lnTo>
                    <a:pt x="12205" y="0"/>
                  </a:lnTo>
                  <a:lnTo>
                    <a:pt x="18946" y="0"/>
                  </a:lnTo>
                  <a:lnTo>
                    <a:pt x="24410" y="5464"/>
                  </a:lnTo>
                  <a:lnTo>
                    <a:pt x="24410" y="1220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9" name="object 65">
            <a:extLst>
              <a:ext uri="{FF2B5EF4-FFF2-40B4-BE49-F238E27FC236}">
                <a16:creationId xmlns:a16="http://schemas.microsoft.com/office/drawing/2014/main" id="{D8885CD4-E17F-40B7-8721-6380DA9BB7B2}"/>
              </a:ext>
            </a:extLst>
          </p:cNvPr>
          <p:cNvGrpSpPr/>
          <p:nvPr/>
        </p:nvGrpSpPr>
        <p:grpSpPr>
          <a:xfrm>
            <a:off x="6660783" y="1953433"/>
            <a:ext cx="61594" cy="61594"/>
            <a:chOff x="6781958" y="1232087"/>
            <a:chExt cx="61594" cy="61594"/>
          </a:xfrm>
        </p:grpSpPr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E6423D59-6F64-44EC-8D90-B6726A526F4B}"/>
                </a:ext>
              </a:extLst>
            </p:cNvPr>
            <p:cNvSpPr/>
            <p:nvPr/>
          </p:nvSpPr>
          <p:spPr>
            <a:xfrm>
              <a:off x="6788315" y="1238427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24409" y="0"/>
                  </a:moveTo>
                  <a:lnTo>
                    <a:pt x="14905" y="1919"/>
                  </a:lnTo>
                  <a:lnTo>
                    <a:pt x="7146" y="7153"/>
                  </a:lnTo>
                  <a:lnTo>
                    <a:pt x="1917" y="14916"/>
                  </a:lnTo>
                  <a:lnTo>
                    <a:pt x="0" y="24422"/>
                  </a:lnTo>
                  <a:lnTo>
                    <a:pt x="1917" y="33920"/>
                  </a:lnTo>
                  <a:lnTo>
                    <a:pt x="7146" y="41679"/>
                  </a:lnTo>
                  <a:lnTo>
                    <a:pt x="14905" y="46912"/>
                  </a:lnTo>
                  <a:lnTo>
                    <a:pt x="24409" y="48831"/>
                  </a:lnTo>
                  <a:lnTo>
                    <a:pt x="33913" y="46912"/>
                  </a:lnTo>
                  <a:lnTo>
                    <a:pt x="41671" y="41679"/>
                  </a:lnTo>
                  <a:lnTo>
                    <a:pt x="46901" y="33920"/>
                  </a:lnTo>
                  <a:lnTo>
                    <a:pt x="48818" y="24422"/>
                  </a:lnTo>
                  <a:lnTo>
                    <a:pt x="46901" y="14916"/>
                  </a:lnTo>
                  <a:lnTo>
                    <a:pt x="41671" y="7153"/>
                  </a:lnTo>
                  <a:lnTo>
                    <a:pt x="33913" y="1919"/>
                  </a:lnTo>
                  <a:lnTo>
                    <a:pt x="2440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61738C0E-FB03-4BC7-84D0-7033F044D2EB}"/>
                </a:ext>
              </a:extLst>
            </p:cNvPr>
            <p:cNvSpPr/>
            <p:nvPr/>
          </p:nvSpPr>
          <p:spPr>
            <a:xfrm>
              <a:off x="6788308" y="1238437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825" y="24413"/>
                  </a:moveTo>
                  <a:lnTo>
                    <a:pt x="46906" y="33915"/>
                  </a:lnTo>
                  <a:lnTo>
                    <a:pt x="41674" y="41675"/>
                  </a:lnTo>
                  <a:lnTo>
                    <a:pt x="33915" y="46907"/>
                  </a:lnTo>
                  <a:lnTo>
                    <a:pt x="24413" y="48826"/>
                  </a:lnTo>
                  <a:lnTo>
                    <a:pt x="14910" y="46907"/>
                  </a:lnTo>
                  <a:lnTo>
                    <a:pt x="7150" y="41675"/>
                  </a:lnTo>
                  <a:lnTo>
                    <a:pt x="1918" y="33915"/>
                  </a:lnTo>
                  <a:lnTo>
                    <a:pt x="0" y="24413"/>
                  </a:lnTo>
                  <a:lnTo>
                    <a:pt x="1918" y="14910"/>
                  </a:lnTo>
                  <a:lnTo>
                    <a:pt x="7150" y="7150"/>
                  </a:lnTo>
                  <a:lnTo>
                    <a:pt x="14910" y="1918"/>
                  </a:lnTo>
                  <a:lnTo>
                    <a:pt x="24413" y="0"/>
                  </a:lnTo>
                  <a:lnTo>
                    <a:pt x="33915" y="1918"/>
                  </a:lnTo>
                  <a:lnTo>
                    <a:pt x="41674" y="7150"/>
                  </a:lnTo>
                  <a:lnTo>
                    <a:pt x="46906" y="14910"/>
                  </a:lnTo>
                  <a:lnTo>
                    <a:pt x="48825" y="2441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72" name="object 68">
            <a:extLst>
              <a:ext uri="{FF2B5EF4-FFF2-40B4-BE49-F238E27FC236}">
                <a16:creationId xmlns:a16="http://schemas.microsoft.com/office/drawing/2014/main" id="{29CEDF8C-22A1-47D0-963D-BC7F3E5EF381}"/>
              </a:ext>
            </a:extLst>
          </p:cNvPr>
          <p:cNvGrpSpPr/>
          <p:nvPr/>
        </p:nvGrpSpPr>
        <p:grpSpPr>
          <a:xfrm>
            <a:off x="6767972" y="1789823"/>
            <a:ext cx="86360" cy="86360"/>
            <a:chOff x="6889147" y="1068477"/>
            <a:chExt cx="86360" cy="86360"/>
          </a:xfrm>
        </p:grpSpPr>
        <p:sp>
          <p:nvSpPr>
            <p:cNvPr id="73" name="object 69">
              <a:extLst>
                <a:ext uri="{FF2B5EF4-FFF2-40B4-BE49-F238E27FC236}">
                  <a16:creationId xmlns:a16="http://schemas.microsoft.com/office/drawing/2014/main" id="{B310B670-C86F-4EB0-885A-28D0999E23D2}"/>
                </a:ext>
              </a:extLst>
            </p:cNvPr>
            <p:cNvSpPr/>
            <p:nvPr/>
          </p:nvSpPr>
          <p:spPr>
            <a:xfrm>
              <a:off x="6895502" y="1074826"/>
              <a:ext cx="73228" cy="73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F3E135C4-E7E9-47D7-8F6A-3DA42A722D91}"/>
                </a:ext>
              </a:extLst>
            </p:cNvPr>
            <p:cNvSpPr/>
            <p:nvPr/>
          </p:nvSpPr>
          <p:spPr>
            <a:xfrm>
              <a:off x="6889147" y="1068477"/>
              <a:ext cx="85936" cy="85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75" name="object 71">
            <a:extLst>
              <a:ext uri="{FF2B5EF4-FFF2-40B4-BE49-F238E27FC236}">
                <a16:creationId xmlns:a16="http://schemas.microsoft.com/office/drawing/2014/main" id="{58F79F94-87F4-4B40-A591-19FEE4E1AADA}"/>
              </a:ext>
            </a:extLst>
          </p:cNvPr>
          <p:cNvSpPr txBox="1"/>
          <p:nvPr/>
        </p:nvSpPr>
        <p:spPr>
          <a:xfrm>
            <a:off x="6435390" y="1312149"/>
            <a:ext cx="116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cs typeface="+mn-ea"/>
                <a:sym typeface="+mn-lt"/>
              </a:rPr>
              <a:t>“detector</a:t>
            </a:r>
            <a:r>
              <a:rPr sz="1800" spc="-5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1”</a:t>
            </a:r>
            <a:endParaRPr sz="1800">
              <a:cs typeface="+mn-ea"/>
              <a:sym typeface="+mn-lt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B4CFDC98-CEB7-4282-8573-934EFE72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63" y="3213590"/>
            <a:ext cx="2701827" cy="316472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71C0E972-DBC8-4DBA-A2F8-AD4728B12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28" y="1611869"/>
            <a:ext cx="1447189" cy="149090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ADF0672-5F36-4DA2-84DD-45DA2AA0B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96" y="3196830"/>
            <a:ext cx="2682472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33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A461D750-66BD-4F73-9A3E-735BF993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38" y="1023390"/>
            <a:ext cx="6767147" cy="5633192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A7759FEB-2879-4EB8-A51E-FC1D7BC4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52" y="1616287"/>
            <a:ext cx="1684166" cy="1394581"/>
          </a:xfrm>
          <a:prstGeom prst="rect">
            <a:avLst/>
          </a:prstGeom>
        </p:spPr>
      </p:pic>
      <p:sp>
        <p:nvSpPr>
          <p:cNvPr id="175" name="矩形 174">
            <a:extLst>
              <a:ext uri="{FF2B5EF4-FFF2-40B4-BE49-F238E27FC236}">
                <a16:creationId xmlns:a16="http://schemas.microsoft.com/office/drawing/2014/main" id="{D4799BEB-5AFF-4E74-AFCE-AF06A00EE388}"/>
              </a:ext>
            </a:extLst>
          </p:cNvPr>
          <p:cNvSpPr/>
          <p:nvPr/>
        </p:nvSpPr>
        <p:spPr>
          <a:xfrm>
            <a:off x="6503670" y="2262791"/>
            <a:ext cx="83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Filter 2</a:t>
            </a: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0C3EBD77-2B06-4363-ACFE-4D3C7B1E3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62" y="3611628"/>
            <a:ext cx="3086100" cy="2679829"/>
          </a:xfrm>
          <a:prstGeom prst="rect">
            <a:avLst/>
          </a:prstGeom>
        </p:spPr>
      </p:pic>
      <p:pic>
        <p:nvPicPr>
          <p:cNvPr id="177" name="图片 176">
            <a:extLst>
              <a:ext uri="{FF2B5EF4-FFF2-40B4-BE49-F238E27FC236}">
                <a16:creationId xmlns:a16="http://schemas.microsoft.com/office/drawing/2014/main" id="{C20C79E1-DAB8-4620-AA26-39C99A4E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762" y="3132470"/>
            <a:ext cx="2720576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ea typeface="+mn-ea"/>
                <a:cs typeface="+mn-ea"/>
                <a:sym typeface="+mn-lt"/>
              </a:rPr>
              <a:t>–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Convolution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8C973E8C-44E0-419D-983E-34452E93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685" y="1228040"/>
            <a:ext cx="7145131" cy="543200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61AAD8C-D597-47AD-96A7-4FCA176E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68" y="3127881"/>
            <a:ext cx="2512439" cy="2585168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208C2C40-7967-4530-BF49-834896EA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53" y="3602747"/>
            <a:ext cx="2737295" cy="2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0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pc="-20" dirty="0">
                <a:ea typeface="+mn-ea"/>
                <a:cs typeface="+mn-ea"/>
                <a:sym typeface="+mn-lt"/>
              </a:rPr>
              <a:t>CNN 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– </a:t>
            </a:r>
            <a:r>
              <a:rPr lang="en-US" altLang="zh-CN" sz="3200" spc="-20" dirty="0">
                <a:ea typeface="+mn-ea"/>
                <a:cs typeface="+mn-ea"/>
                <a:sym typeface="+mn-lt"/>
              </a:rPr>
              <a:t>Colorful </a:t>
            </a:r>
            <a:r>
              <a:rPr lang="en-US" altLang="zh-CN" sz="3200" spc="-30" dirty="0">
                <a:ea typeface="+mn-ea"/>
                <a:cs typeface="+mn-ea"/>
                <a:sym typeface="+mn-lt"/>
              </a:rPr>
              <a:t>image </a:t>
            </a:r>
            <a:r>
              <a:rPr lang="en-US" altLang="zh-CN" sz="3200" spc="-35" dirty="0">
                <a:ea typeface="+mn-ea"/>
                <a:cs typeface="+mn-ea"/>
                <a:sym typeface="+mn-lt"/>
              </a:rPr>
              <a:t>(</a:t>
            </a:r>
            <a:r>
              <a:rPr lang="en-US" altLang="zh-CN" sz="3200" spc="-3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from </a:t>
            </a:r>
            <a:r>
              <a:rPr lang="en-US" altLang="zh-CN" sz="3200" spc="-4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matrix to</a:t>
            </a:r>
            <a:r>
              <a:rPr lang="en-US" altLang="zh-CN" sz="3200" spc="12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3200" spc="-2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tensor</a:t>
            </a:r>
            <a:r>
              <a:rPr lang="en-US" altLang="zh-CN" sz="3200" spc="-25" dirty="0">
                <a:ea typeface="+mn-ea"/>
                <a:cs typeface="+mn-ea"/>
                <a:sym typeface="+mn-lt"/>
              </a:rPr>
              <a:t>)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4D60FB-7DDB-48B3-94EA-7C3FF3B0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4" y="1870598"/>
            <a:ext cx="6974428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Convolution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v.s</a:t>
            </a:r>
            <a:r>
              <a:rPr lang="en-US" altLang="zh-CN" dirty="0">
                <a:ea typeface="+mn-ea"/>
                <a:cs typeface="+mn-ea"/>
                <a:sym typeface="+mn-lt"/>
              </a:rPr>
              <a:t>. Fully Connected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E6BC39F-A523-4C6C-BDDA-324F2D4C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24" y="1396717"/>
            <a:ext cx="5798527" cy="4818957"/>
          </a:xfrm>
          <a:prstGeom prst="rect">
            <a:avLst/>
          </a:prstGeom>
        </p:spPr>
      </p:pic>
      <p:sp>
        <p:nvSpPr>
          <p:cNvPr id="49" name="object 45">
            <a:extLst>
              <a:ext uri="{FF2B5EF4-FFF2-40B4-BE49-F238E27FC236}">
                <a16:creationId xmlns:a16="http://schemas.microsoft.com/office/drawing/2014/main" id="{8DD36364-0FB0-49FB-AB37-A798DC736B3D}"/>
              </a:ext>
            </a:extLst>
          </p:cNvPr>
          <p:cNvSpPr txBox="1">
            <a:spLocks/>
          </p:cNvSpPr>
          <p:nvPr/>
        </p:nvSpPr>
        <p:spPr>
          <a:xfrm>
            <a:off x="6860082" y="1858693"/>
            <a:ext cx="2207895" cy="1007968"/>
          </a:xfrm>
          <a:prstGeom prst="rect">
            <a:avLst/>
          </a:prstGeom>
          <a:solidFill>
            <a:srgbClr val="FFF2CC"/>
          </a:solidFill>
          <a:ln w="9525">
            <a:solidFill>
              <a:srgbClr val="FFFF00"/>
            </a:solidFill>
          </a:ln>
        </p:spPr>
        <p:txBody>
          <a:bodyPr vert="horz" wrap="square" lIns="0" tIns="4572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90805" marR="287655">
              <a:lnSpc>
                <a:spcPts val="2500"/>
              </a:lnSpc>
              <a:spcBef>
                <a:spcPts val="360"/>
              </a:spcBef>
            </a:pPr>
            <a:r>
              <a:rPr lang="en-US" sz="2100" spc="-3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When </a:t>
            </a:r>
            <a:r>
              <a:rPr lang="en-US" sz="2100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with </a:t>
            </a:r>
            <a:r>
              <a:rPr lang="en-US" sz="2100" spc="-4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2  </a:t>
            </a:r>
            <a:r>
              <a:rPr lang="en-US" sz="2100" spc="-13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filters,</a:t>
            </a:r>
            <a:r>
              <a:rPr lang="en-US" sz="2100" spc="-23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sz="2100" spc="3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3*3*2=18  </a:t>
            </a:r>
            <a:r>
              <a:rPr lang="en-US" sz="2100" spc="-10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parameters!</a:t>
            </a:r>
            <a:endParaRPr lang="en-US" sz="2100" dirty="0">
              <a:ea typeface="+mn-ea"/>
              <a:cs typeface="+mn-ea"/>
              <a:sym typeface="+mn-lt"/>
            </a:endParaRPr>
          </a:p>
        </p:txBody>
      </p:sp>
      <p:sp>
        <p:nvSpPr>
          <p:cNvPr id="50" name="object 44">
            <a:extLst>
              <a:ext uri="{FF2B5EF4-FFF2-40B4-BE49-F238E27FC236}">
                <a16:creationId xmlns:a16="http://schemas.microsoft.com/office/drawing/2014/main" id="{17C3CC90-4930-4CFA-942E-E5C699A0751B}"/>
              </a:ext>
            </a:extLst>
          </p:cNvPr>
          <p:cNvSpPr txBox="1"/>
          <p:nvPr/>
        </p:nvSpPr>
        <p:spPr>
          <a:xfrm>
            <a:off x="6860083" y="4444416"/>
            <a:ext cx="2207895" cy="1003480"/>
          </a:xfrm>
          <a:prstGeom prst="rect">
            <a:avLst/>
          </a:prstGeom>
          <a:solidFill>
            <a:srgbClr val="FFF2CC"/>
          </a:solidFill>
          <a:ln w="9525">
            <a:solidFill>
              <a:srgbClr val="FFFF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2100" spc="-30" dirty="0">
                <a:solidFill>
                  <a:srgbClr val="FF0000"/>
                </a:solidFill>
                <a:cs typeface="+mn-ea"/>
                <a:sym typeface="+mn-lt"/>
              </a:rPr>
              <a:t>When </a:t>
            </a:r>
            <a:r>
              <a:rPr sz="2100" spc="-40" dirty="0">
                <a:solidFill>
                  <a:srgbClr val="FF0000"/>
                </a:solidFill>
                <a:cs typeface="+mn-ea"/>
                <a:sym typeface="+mn-lt"/>
              </a:rPr>
              <a:t>2 </a:t>
            </a:r>
            <a:r>
              <a:rPr sz="2100" spc="-130" dirty="0">
                <a:solidFill>
                  <a:srgbClr val="FF0000"/>
                </a:solidFill>
                <a:cs typeface="+mn-ea"/>
                <a:sym typeface="+mn-lt"/>
              </a:rPr>
              <a:t>filters, </a:t>
            </a:r>
            <a:r>
              <a:rPr sz="2100" dirty="0">
                <a:solidFill>
                  <a:srgbClr val="FF0000"/>
                </a:solidFill>
                <a:cs typeface="+mn-ea"/>
                <a:sym typeface="+mn-lt"/>
              </a:rPr>
              <a:t>36*2=72</a:t>
            </a:r>
            <a:r>
              <a:rPr sz="2100" spc="-475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sz="2100" spc="-100" dirty="0">
                <a:solidFill>
                  <a:srgbClr val="FF0000"/>
                </a:solidFill>
                <a:cs typeface="+mn-ea"/>
                <a:sym typeface="+mn-lt"/>
              </a:rPr>
              <a:t>parameters!</a:t>
            </a:r>
            <a:endParaRPr sz="2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155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(1)</a:t>
            </a:r>
            <a:r>
              <a:rPr lang="en-US" altLang="zh-CN" spc="-204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1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Locality: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6C7B5775-E197-4073-9522-EF8E8D63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81" y="1269793"/>
            <a:ext cx="6489605" cy="4936165"/>
          </a:xfrm>
          <a:prstGeom prst="rect">
            <a:avLst/>
          </a:prstGeom>
        </p:spPr>
      </p:pic>
      <p:sp>
        <p:nvSpPr>
          <p:cNvPr id="96" name="object 88">
            <a:extLst>
              <a:ext uri="{FF2B5EF4-FFF2-40B4-BE49-F238E27FC236}">
                <a16:creationId xmlns:a16="http://schemas.microsoft.com/office/drawing/2014/main" id="{BE4FC804-E872-4ED7-A176-9D8471901C48}"/>
              </a:ext>
            </a:extLst>
          </p:cNvPr>
          <p:cNvSpPr txBox="1"/>
          <p:nvPr/>
        </p:nvSpPr>
        <p:spPr>
          <a:xfrm>
            <a:off x="5681714" y="1269793"/>
            <a:ext cx="2207895" cy="687368"/>
          </a:xfrm>
          <a:prstGeom prst="rect">
            <a:avLst/>
          </a:prstGeom>
          <a:solidFill>
            <a:srgbClr val="FFF2CC"/>
          </a:solidFill>
          <a:ln w="9525">
            <a:solidFill>
              <a:srgbClr val="FFFF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0805" marR="49530">
              <a:lnSpc>
                <a:spcPts val="2500"/>
              </a:lnSpc>
              <a:spcBef>
                <a:spcPts val="360"/>
              </a:spcBef>
            </a:pPr>
            <a:r>
              <a:rPr sz="2100" spc="-114" dirty="0">
                <a:solidFill>
                  <a:srgbClr val="FF0000"/>
                </a:solidFill>
                <a:cs typeface="+mn-ea"/>
                <a:sym typeface="+mn-lt"/>
              </a:rPr>
              <a:t>Each </a:t>
            </a:r>
            <a:r>
              <a:rPr sz="2100" spc="-125" dirty="0">
                <a:solidFill>
                  <a:srgbClr val="FF0000"/>
                </a:solidFill>
                <a:cs typeface="+mn-ea"/>
                <a:sym typeface="+mn-lt"/>
              </a:rPr>
              <a:t>filter </a:t>
            </a:r>
            <a:r>
              <a:rPr sz="2100" spc="-65" dirty="0">
                <a:solidFill>
                  <a:srgbClr val="FF0000"/>
                </a:solidFill>
                <a:cs typeface="+mn-ea"/>
                <a:sym typeface="+mn-lt"/>
              </a:rPr>
              <a:t>has  </a:t>
            </a:r>
            <a:r>
              <a:rPr sz="2100" spc="15" dirty="0">
                <a:solidFill>
                  <a:srgbClr val="FF0000"/>
                </a:solidFill>
                <a:cs typeface="+mn-ea"/>
                <a:sym typeface="+mn-lt"/>
              </a:rPr>
              <a:t>3*3=9</a:t>
            </a:r>
            <a:r>
              <a:rPr sz="2100" spc="-215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sz="2100" spc="-100" dirty="0">
                <a:solidFill>
                  <a:srgbClr val="FF0000"/>
                </a:solidFill>
                <a:cs typeface="+mn-ea"/>
                <a:sym typeface="+mn-lt"/>
              </a:rPr>
              <a:t>parameters!</a:t>
            </a:r>
            <a:endParaRPr sz="2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54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(2) </a:t>
            </a:r>
            <a:r>
              <a:rPr lang="en-US" altLang="zh-CN" spc="-9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Translation</a:t>
            </a:r>
            <a:r>
              <a:rPr lang="en-US" altLang="zh-CN" spc="-24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9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invariance: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0D809E-1179-4EFE-82DF-9D2CFF5C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87" y="1214946"/>
            <a:ext cx="6370027" cy="54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whole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39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90F3A4D3-0281-4147-ADF0-EFBCB602A7F8}"/>
              </a:ext>
            </a:extLst>
          </p:cNvPr>
          <p:cNvGrpSpPr/>
          <p:nvPr/>
        </p:nvGrpSpPr>
        <p:grpSpPr>
          <a:xfrm>
            <a:off x="1540413" y="2919815"/>
            <a:ext cx="2298700" cy="2281555"/>
            <a:chOff x="1645920" y="2638463"/>
            <a:chExt cx="2298700" cy="228155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0F1213FA-15F2-4EAE-AD0E-3CE46C1B579E}"/>
                </a:ext>
              </a:extLst>
            </p:cNvPr>
            <p:cNvSpPr/>
            <p:nvPr/>
          </p:nvSpPr>
          <p:spPr>
            <a:xfrm>
              <a:off x="2224218" y="2638463"/>
              <a:ext cx="1212520" cy="22812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E29F6E40-9BD6-4030-A5D0-3E3BBB77B0F2}"/>
                </a:ext>
              </a:extLst>
            </p:cNvPr>
            <p:cNvSpPr/>
            <p:nvPr/>
          </p:nvSpPr>
          <p:spPr>
            <a:xfrm>
              <a:off x="1645920" y="3605784"/>
              <a:ext cx="2298192" cy="10424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9084A3F-7C11-431B-BEC4-140978A4D0C6}"/>
                </a:ext>
              </a:extLst>
            </p:cNvPr>
            <p:cNvSpPr/>
            <p:nvPr/>
          </p:nvSpPr>
          <p:spPr>
            <a:xfrm>
              <a:off x="1853184" y="3581400"/>
              <a:ext cx="1938527" cy="1152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7B1797E-6E35-4DFF-AE14-888C32FBEBEF}"/>
                </a:ext>
              </a:extLst>
            </p:cNvPr>
            <p:cNvSpPr/>
            <p:nvPr/>
          </p:nvSpPr>
          <p:spPr>
            <a:xfrm>
              <a:off x="1705279" y="3645814"/>
              <a:ext cx="2179916" cy="923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FCB18710-AE48-4F91-AFD2-E58F2D346BA6}"/>
              </a:ext>
            </a:extLst>
          </p:cNvPr>
          <p:cNvSpPr txBox="1"/>
          <p:nvPr/>
        </p:nvSpPr>
        <p:spPr>
          <a:xfrm>
            <a:off x="1599772" y="3927166"/>
            <a:ext cx="2179955" cy="85735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44805" marR="337185" algn="ctr">
              <a:lnSpc>
                <a:spcPct val="99400"/>
              </a:lnSpc>
              <a:spcBef>
                <a:spcPts val="270"/>
              </a:spcBef>
            </a:pP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Fully</a:t>
            </a:r>
            <a:r>
              <a:rPr sz="1800" spc="-55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Connected  </a:t>
            </a: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Feedforward  </a:t>
            </a: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network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9049047E-5762-4D87-B959-32744FE5AC5C}"/>
              </a:ext>
            </a:extLst>
          </p:cNvPr>
          <p:cNvGrpSpPr/>
          <p:nvPr/>
        </p:nvGrpSpPr>
        <p:grpSpPr>
          <a:xfrm>
            <a:off x="4917596" y="1282251"/>
            <a:ext cx="1417320" cy="1830705"/>
            <a:chOff x="5023103" y="1000899"/>
            <a:chExt cx="1417320" cy="1830705"/>
          </a:xfrm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C292359C-A9D3-4DD5-ADF8-986BDBC9C10D}"/>
                </a:ext>
              </a:extLst>
            </p:cNvPr>
            <p:cNvSpPr/>
            <p:nvPr/>
          </p:nvSpPr>
          <p:spPr>
            <a:xfrm>
              <a:off x="5054726" y="1000899"/>
              <a:ext cx="1328254" cy="9032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EB6AE2DD-5FDE-48BD-89C5-269A1D51D63A}"/>
                </a:ext>
              </a:extLst>
            </p:cNvPr>
            <p:cNvSpPr/>
            <p:nvPr/>
          </p:nvSpPr>
          <p:spPr>
            <a:xfrm>
              <a:off x="5023103" y="2264663"/>
              <a:ext cx="1417320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B4783DB8-B55E-47BE-A08A-48AE73D61E64}"/>
                </a:ext>
              </a:extLst>
            </p:cNvPr>
            <p:cNvSpPr/>
            <p:nvPr/>
          </p:nvSpPr>
          <p:spPr>
            <a:xfrm>
              <a:off x="5053583" y="2292095"/>
              <a:ext cx="1356360" cy="5394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DBB03611-6C69-4F38-AF40-D2CA2482CF46}"/>
                </a:ext>
              </a:extLst>
            </p:cNvPr>
            <p:cNvSpPr/>
            <p:nvPr/>
          </p:nvSpPr>
          <p:spPr>
            <a:xfrm>
              <a:off x="5080444" y="2304377"/>
              <a:ext cx="1302537" cy="4173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341CE619-1AE7-4B7E-92B7-432FA8A20AB5}"/>
              </a:ext>
            </a:extLst>
          </p:cNvPr>
          <p:cNvSpPr txBox="1"/>
          <p:nvPr/>
        </p:nvSpPr>
        <p:spPr>
          <a:xfrm>
            <a:off x="2034698" y="2428111"/>
            <a:ext cx="14587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cs typeface="+mn-ea"/>
                <a:sym typeface="+mn-lt"/>
              </a:rPr>
              <a:t>cat </a:t>
            </a:r>
            <a:r>
              <a:rPr sz="2400" dirty="0">
                <a:cs typeface="+mn-ea"/>
                <a:sym typeface="+mn-lt"/>
              </a:rPr>
              <a:t>dog</a:t>
            </a:r>
            <a:r>
              <a:rPr sz="2400" spc="-55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……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0D5DC09B-EBFF-4677-BE24-E35951555A30}"/>
              </a:ext>
            </a:extLst>
          </p:cNvPr>
          <p:cNvSpPr txBox="1"/>
          <p:nvPr/>
        </p:nvSpPr>
        <p:spPr>
          <a:xfrm>
            <a:off x="4974937" y="2585729"/>
            <a:ext cx="1303020" cy="32060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20" name="object 16">
            <a:extLst>
              <a:ext uri="{FF2B5EF4-FFF2-40B4-BE49-F238E27FC236}">
                <a16:creationId xmlns:a16="http://schemas.microsoft.com/office/drawing/2014/main" id="{4EBEAF56-F954-4AD8-9FBE-6800DCCC1F79}"/>
              </a:ext>
            </a:extLst>
          </p:cNvPr>
          <p:cNvGrpSpPr/>
          <p:nvPr/>
        </p:nvGrpSpPr>
        <p:grpSpPr>
          <a:xfrm>
            <a:off x="4917596" y="3234863"/>
            <a:ext cx="1417320" cy="875030"/>
            <a:chOff x="5023103" y="2953511"/>
            <a:chExt cx="1417320" cy="875030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A2C210B-1C9A-4E78-AE0A-CC4749DECA4B}"/>
                </a:ext>
              </a:extLst>
            </p:cNvPr>
            <p:cNvSpPr/>
            <p:nvPr/>
          </p:nvSpPr>
          <p:spPr>
            <a:xfrm>
              <a:off x="5023103" y="3090671"/>
              <a:ext cx="1417320" cy="533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C44B7F1D-805F-4B06-8B35-8B6B8B7747DA}"/>
                </a:ext>
              </a:extLst>
            </p:cNvPr>
            <p:cNvSpPr/>
            <p:nvPr/>
          </p:nvSpPr>
          <p:spPr>
            <a:xfrm>
              <a:off x="5190743" y="2953511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6140AA27-A874-487C-A1BA-ECCA336924D7}"/>
                </a:ext>
              </a:extLst>
            </p:cNvPr>
            <p:cNvSpPr/>
            <p:nvPr/>
          </p:nvSpPr>
          <p:spPr>
            <a:xfrm>
              <a:off x="5080444" y="3129394"/>
              <a:ext cx="1302537" cy="4173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object 20">
            <a:extLst>
              <a:ext uri="{FF2B5EF4-FFF2-40B4-BE49-F238E27FC236}">
                <a16:creationId xmlns:a16="http://schemas.microsoft.com/office/drawing/2014/main" id="{57B9220A-AB50-4A22-9819-85CD7A94924D}"/>
              </a:ext>
            </a:extLst>
          </p:cNvPr>
          <p:cNvSpPr txBox="1"/>
          <p:nvPr/>
        </p:nvSpPr>
        <p:spPr>
          <a:xfrm>
            <a:off x="5269717" y="3319699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25" name="object 21">
            <a:extLst>
              <a:ext uri="{FF2B5EF4-FFF2-40B4-BE49-F238E27FC236}">
                <a16:creationId xmlns:a16="http://schemas.microsoft.com/office/drawing/2014/main" id="{75CE4748-ACF1-433E-B429-19388CB3A251}"/>
              </a:ext>
            </a:extLst>
          </p:cNvPr>
          <p:cNvGrpSpPr/>
          <p:nvPr/>
        </p:nvGrpSpPr>
        <p:grpSpPr>
          <a:xfrm>
            <a:off x="4917596" y="4173648"/>
            <a:ext cx="1417320" cy="563880"/>
            <a:chOff x="5023103" y="3892296"/>
            <a:chExt cx="1417320" cy="563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A3F5067B-2130-4BC2-8B59-8A412C2BA348}"/>
                </a:ext>
              </a:extLst>
            </p:cNvPr>
            <p:cNvSpPr/>
            <p:nvPr/>
          </p:nvSpPr>
          <p:spPr>
            <a:xfrm>
              <a:off x="5023103" y="3892296"/>
              <a:ext cx="1417320" cy="533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7E4F6BC-CD17-4C66-9DDC-9792BEE6EBCC}"/>
                </a:ext>
              </a:extLst>
            </p:cNvPr>
            <p:cNvSpPr/>
            <p:nvPr/>
          </p:nvSpPr>
          <p:spPr>
            <a:xfrm>
              <a:off x="5053583" y="3916680"/>
              <a:ext cx="1356360" cy="5394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DC5AA83B-9D41-4E27-9DD6-36C22151A0B2}"/>
                </a:ext>
              </a:extLst>
            </p:cNvPr>
            <p:cNvSpPr/>
            <p:nvPr/>
          </p:nvSpPr>
          <p:spPr>
            <a:xfrm>
              <a:off x="5080444" y="3930548"/>
              <a:ext cx="1302537" cy="4173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38803083-43C1-4CFC-8B8A-F5F5226744DB}"/>
              </a:ext>
            </a:extLst>
          </p:cNvPr>
          <p:cNvSpPr txBox="1"/>
          <p:nvPr/>
        </p:nvSpPr>
        <p:spPr>
          <a:xfrm>
            <a:off x="4974937" y="4211900"/>
            <a:ext cx="1303020" cy="32252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595"/>
              </a:spcBef>
            </a:pPr>
            <a:r>
              <a:rPr sz="1600" spc="-10" dirty="0">
                <a:solidFill>
                  <a:srgbClr val="FFFFFF"/>
                </a:solidFill>
                <a:cs typeface="+mn-ea"/>
                <a:sym typeface="+mn-lt"/>
              </a:rPr>
              <a:t>Convolution</a:t>
            </a:r>
            <a:endParaRPr sz="1600">
              <a:cs typeface="+mn-ea"/>
              <a:sym typeface="+mn-lt"/>
            </a:endParaRPr>
          </a:p>
        </p:txBody>
      </p:sp>
      <p:grpSp>
        <p:nvGrpSpPr>
          <p:cNvPr id="30" name="object 26">
            <a:extLst>
              <a:ext uri="{FF2B5EF4-FFF2-40B4-BE49-F238E27FC236}">
                <a16:creationId xmlns:a16="http://schemas.microsoft.com/office/drawing/2014/main" id="{E5AAD2BE-6B17-4D7E-83AE-152E1775D72F}"/>
              </a:ext>
            </a:extLst>
          </p:cNvPr>
          <p:cNvGrpSpPr/>
          <p:nvPr/>
        </p:nvGrpSpPr>
        <p:grpSpPr>
          <a:xfrm>
            <a:off x="4917596" y="4810680"/>
            <a:ext cx="1417320" cy="875030"/>
            <a:chOff x="5023103" y="4529328"/>
            <a:chExt cx="1417320" cy="875030"/>
          </a:xfrm>
        </p:grpSpPr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80A9C121-5081-431B-8297-608F262CD93F}"/>
                </a:ext>
              </a:extLst>
            </p:cNvPr>
            <p:cNvSpPr/>
            <p:nvPr/>
          </p:nvSpPr>
          <p:spPr>
            <a:xfrm>
              <a:off x="5023103" y="4666488"/>
              <a:ext cx="141732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836B3BC3-3438-4710-A60A-A83DF3E908BE}"/>
                </a:ext>
              </a:extLst>
            </p:cNvPr>
            <p:cNvSpPr/>
            <p:nvPr/>
          </p:nvSpPr>
          <p:spPr>
            <a:xfrm>
              <a:off x="5190743" y="4529328"/>
              <a:ext cx="1082039" cy="874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BA943E69-8E95-45F2-AC8B-C5E98CF9537B}"/>
                </a:ext>
              </a:extLst>
            </p:cNvPr>
            <p:cNvSpPr/>
            <p:nvPr/>
          </p:nvSpPr>
          <p:spPr>
            <a:xfrm>
              <a:off x="5080444" y="4705489"/>
              <a:ext cx="1302537" cy="4173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4F3A1C21-8840-4E9C-8931-FA413A09A9FB}"/>
              </a:ext>
            </a:extLst>
          </p:cNvPr>
          <p:cNvSpPr txBox="1"/>
          <p:nvPr/>
        </p:nvSpPr>
        <p:spPr>
          <a:xfrm>
            <a:off x="5269717" y="4895516"/>
            <a:ext cx="7131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42875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FFFFFF"/>
                </a:solidFill>
                <a:cs typeface="+mn-ea"/>
                <a:sym typeface="+mn-lt"/>
              </a:rPr>
              <a:t>Max  </a:t>
            </a:r>
            <a:r>
              <a:rPr sz="1800" spc="-45" dirty="0">
                <a:solidFill>
                  <a:srgbClr val="FFFFFF"/>
                </a:solidFill>
                <a:cs typeface="+mn-ea"/>
                <a:sym typeface="+mn-lt"/>
              </a:rPr>
              <a:t>P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oo</a:t>
            </a:r>
            <a:r>
              <a:rPr sz="1800" spc="-5" dirty="0">
                <a:solidFill>
                  <a:srgbClr val="FFFFFF"/>
                </a:solidFill>
                <a:cs typeface="+mn-ea"/>
                <a:sym typeface="+mn-lt"/>
              </a:rPr>
              <a:t>li</a:t>
            </a:r>
            <a:r>
              <a:rPr sz="1800" dirty="0">
                <a:solidFill>
                  <a:srgbClr val="FFFFFF"/>
                </a:solidFill>
                <a:cs typeface="+mn-ea"/>
                <a:sym typeface="+mn-lt"/>
              </a:rPr>
              <a:t>ng</a:t>
            </a:r>
            <a:endParaRPr sz="1800">
              <a:cs typeface="+mn-ea"/>
              <a:sym typeface="+mn-lt"/>
            </a:endParaRPr>
          </a:p>
        </p:txBody>
      </p:sp>
      <p:grpSp>
        <p:nvGrpSpPr>
          <p:cNvPr id="35" name="object 31">
            <a:extLst>
              <a:ext uri="{FF2B5EF4-FFF2-40B4-BE49-F238E27FC236}">
                <a16:creationId xmlns:a16="http://schemas.microsoft.com/office/drawing/2014/main" id="{A4B60792-2787-4542-B4C8-7E026811B478}"/>
              </a:ext>
            </a:extLst>
          </p:cNvPr>
          <p:cNvGrpSpPr/>
          <p:nvPr/>
        </p:nvGrpSpPr>
        <p:grpSpPr>
          <a:xfrm>
            <a:off x="3472845" y="5615352"/>
            <a:ext cx="1283335" cy="607060"/>
            <a:chOff x="3578352" y="5334000"/>
            <a:chExt cx="1283335" cy="607060"/>
          </a:xfrm>
        </p:grpSpPr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34BEAD7C-872D-4C01-A97B-DACA0773406F}"/>
                </a:ext>
              </a:extLst>
            </p:cNvPr>
            <p:cNvSpPr/>
            <p:nvPr/>
          </p:nvSpPr>
          <p:spPr>
            <a:xfrm>
              <a:off x="3578352" y="5358383"/>
              <a:ext cx="1283208" cy="4876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8339732-2DA7-4AB4-9C65-2BBCE802DEF9}"/>
                </a:ext>
              </a:extLst>
            </p:cNvPr>
            <p:cNvSpPr/>
            <p:nvPr/>
          </p:nvSpPr>
          <p:spPr>
            <a:xfrm>
              <a:off x="3697224" y="5334000"/>
              <a:ext cx="1045463" cy="6065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F9B635DD-7361-41A6-8D98-01D3F691EF75}"/>
                </a:ext>
              </a:extLst>
            </p:cNvPr>
            <p:cNvSpPr/>
            <p:nvPr/>
          </p:nvSpPr>
          <p:spPr>
            <a:xfrm>
              <a:off x="3636162" y="5398998"/>
              <a:ext cx="1167739" cy="36933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39" name="object 35">
            <a:extLst>
              <a:ext uri="{FF2B5EF4-FFF2-40B4-BE49-F238E27FC236}">
                <a16:creationId xmlns:a16="http://schemas.microsoft.com/office/drawing/2014/main" id="{571790CA-9AE6-4A9C-B240-89469B502939}"/>
              </a:ext>
            </a:extLst>
          </p:cNvPr>
          <p:cNvSpPr txBox="1"/>
          <p:nvPr/>
        </p:nvSpPr>
        <p:spPr>
          <a:xfrm>
            <a:off x="3530655" y="5680350"/>
            <a:ext cx="1167765" cy="30969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4"/>
              </a:spcBef>
            </a:pPr>
            <a:r>
              <a:rPr sz="1800" spc="-15" dirty="0">
                <a:solidFill>
                  <a:srgbClr val="FFFFFF"/>
                </a:solidFill>
                <a:cs typeface="+mn-ea"/>
                <a:sym typeface="+mn-lt"/>
              </a:rPr>
              <a:t>Flatten</a:t>
            </a:r>
            <a:endParaRPr sz="1800">
              <a:cs typeface="+mn-ea"/>
              <a:sym typeface="+mn-lt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868E4268-04AC-4B3F-966D-413E91D14858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DE291AB6-D3A9-45B2-94D3-E45341458F9D}"/>
              </a:ext>
            </a:extLst>
          </p:cNvPr>
          <p:cNvSpPr/>
          <p:nvPr/>
        </p:nvSpPr>
        <p:spPr>
          <a:xfrm>
            <a:off x="5439706" y="2227423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B0435A1C-0ED7-4283-897F-5EB233908C34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BF28201-6D7C-4DBC-BD21-4EC1BB6AB780}"/>
              </a:ext>
            </a:extLst>
          </p:cNvPr>
          <p:cNvSpPr/>
          <p:nvPr/>
        </p:nvSpPr>
        <p:spPr>
          <a:xfrm>
            <a:off x="5439706" y="306050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69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D06709C6-FA49-4AFB-8272-6D83238D2C52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84"/>
                </a:lnTo>
                <a:lnTo>
                  <a:pt x="0" y="165684"/>
                </a:lnTo>
                <a:lnTo>
                  <a:pt x="204635" y="331355"/>
                </a:lnTo>
                <a:lnTo>
                  <a:pt x="409270" y="165684"/>
                </a:lnTo>
                <a:lnTo>
                  <a:pt x="306959" y="165684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71EA54CD-2647-403F-BCAA-9917D92F38CC}"/>
              </a:ext>
            </a:extLst>
          </p:cNvPr>
          <p:cNvSpPr/>
          <p:nvPr/>
        </p:nvSpPr>
        <p:spPr>
          <a:xfrm>
            <a:off x="5439706" y="3879236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12517E0D-C2CC-4125-A638-6E26A854D536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306959" y="0"/>
                </a:moveTo>
                <a:lnTo>
                  <a:pt x="102323" y="0"/>
                </a:lnTo>
                <a:lnTo>
                  <a:pt x="102323" y="165671"/>
                </a:lnTo>
                <a:lnTo>
                  <a:pt x="0" y="165671"/>
                </a:lnTo>
                <a:lnTo>
                  <a:pt x="204635" y="331355"/>
                </a:lnTo>
                <a:lnTo>
                  <a:pt x="409270" y="165671"/>
                </a:lnTo>
                <a:lnTo>
                  <a:pt x="306959" y="165671"/>
                </a:lnTo>
                <a:lnTo>
                  <a:pt x="306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571B5CA6-3A68-42A3-9C0C-561F0E70209A}"/>
              </a:ext>
            </a:extLst>
          </p:cNvPr>
          <p:cNvSpPr/>
          <p:nvPr/>
        </p:nvSpPr>
        <p:spPr>
          <a:xfrm>
            <a:off x="5439706" y="4655485"/>
            <a:ext cx="409575" cy="331470"/>
          </a:xfrm>
          <a:custGeom>
            <a:avLst/>
            <a:gdLst/>
            <a:ahLst/>
            <a:cxnLst/>
            <a:rect l="l" t="t" r="r" b="b"/>
            <a:pathLst>
              <a:path w="409575" h="331470">
                <a:moveTo>
                  <a:pt x="0" y="165677"/>
                </a:moveTo>
                <a:lnTo>
                  <a:pt x="102317" y="165677"/>
                </a:lnTo>
                <a:lnTo>
                  <a:pt x="102317" y="0"/>
                </a:lnTo>
                <a:lnTo>
                  <a:pt x="306951" y="0"/>
                </a:lnTo>
                <a:lnTo>
                  <a:pt x="306951" y="165677"/>
                </a:lnTo>
                <a:lnTo>
                  <a:pt x="409268" y="165677"/>
                </a:lnTo>
                <a:lnTo>
                  <a:pt x="204634" y="331353"/>
                </a:lnTo>
                <a:lnTo>
                  <a:pt x="0" y="1656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376DD613-0933-419E-8E98-519A53EE6416}"/>
              </a:ext>
            </a:extLst>
          </p:cNvPr>
          <p:cNvSpPr/>
          <p:nvPr/>
        </p:nvSpPr>
        <p:spPr>
          <a:xfrm>
            <a:off x="4698394" y="5453655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8" y="0"/>
                </a:moveTo>
                <a:lnTo>
                  <a:pt x="827874" y="0"/>
                </a:lnTo>
                <a:lnTo>
                  <a:pt x="827874" y="279323"/>
                </a:lnTo>
                <a:lnTo>
                  <a:pt x="824700" y="295049"/>
                </a:lnTo>
                <a:lnTo>
                  <a:pt x="816044" y="307890"/>
                </a:lnTo>
                <a:lnTo>
                  <a:pt x="803207" y="316548"/>
                </a:lnTo>
                <a:lnTo>
                  <a:pt x="787488" y="319722"/>
                </a:lnTo>
                <a:lnTo>
                  <a:pt x="140957" y="319722"/>
                </a:lnTo>
                <a:lnTo>
                  <a:pt x="140957" y="281901"/>
                </a:lnTo>
                <a:lnTo>
                  <a:pt x="0" y="422854"/>
                </a:lnTo>
                <a:lnTo>
                  <a:pt x="140957" y="563806"/>
                </a:lnTo>
                <a:lnTo>
                  <a:pt x="140957" y="525989"/>
                </a:lnTo>
                <a:lnTo>
                  <a:pt x="787488" y="525988"/>
                </a:lnTo>
                <a:lnTo>
                  <a:pt x="837197" y="520977"/>
                </a:lnTo>
                <a:lnTo>
                  <a:pt x="883497" y="506604"/>
                </a:lnTo>
                <a:lnTo>
                  <a:pt x="925395" y="483862"/>
                </a:lnTo>
                <a:lnTo>
                  <a:pt x="961901" y="453743"/>
                </a:lnTo>
                <a:lnTo>
                  <a:pt x="992021" y="417237"/>
                </a:lnTo>
                <a:lnTo>
                  <a:pt x="1014763" y="375338"/>
                </a:lnTo>
                <a:lnTo>
                  <a:pt x="1029136" y="329036"/>
                </a:lnTo>
                <a:lnTo>
                  <a:pt x="1034148" y="279323"/>
                </a:lnTo>
                <a:lnTo>
                  <a:pt x="1034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A692975C-4786-40A8-92C2-28DFF5DB803C}"/>
              </a:ext>
            </a:extLst>
          </p:cNvPr>
          <p:cNvSpPr/>
          <p:nvPr/>
        </p:nvSpPr>
        <p:spPr>
          <a:xfrm>
            <a:off x="4698402" y="5453654"/>
            <a:ext cx="1034415" cy="563880"/>
          </a:xfrm>
          <a:custGeom>
            <a:avLst/>
            <a:gdLst/>
            <a:ahLst/>
            <a:cxnLst/>
            <a:rect l="l" t="t" r="r" b="b"/>
            <a:pathLst>
              <a:path w="1034414" h="563879">
                <a:moveTo>
                  <a:pt x="1034140" y="0"/>
                </a:moveTo>
                <a:lnTo>
                  <a:pt x="1034140" y="279324"/>
                </a:lnTo>
                <a:lnTo>
                  <a:pt x="1029129" y="329035"/>
                </a:lnTo>
                <a:lnTo>
                  <a:pt x="1014756" y="375337"/>
                </a:lnTo>
                <a:lnTo>
                  <a:pt x="992013" y="417236"/>
                </a:lnTo>
                <a:lnTo>
                  <a:pt x="961893" y="453742"/>
                </a:lnTo>
                <a:lnTo>
                  <a:pt x="925388" y="483862"/>
                </a:lnTo>
                <a:lnTo>
                  <a:pt x="883488" y="506605"/>
                </a:lnTo>
                <a:lnTo>
                  <a:pt x="837186" y="520978"/>
                </a:lnTo>
                <a:lnTo>
                  <a:pt x="787475" y="525989"/>
                </a:lnTo>
                <a:lnTo>
                  <a:pt x="140949" y="525990"/>
                </a:lnTo>
                <a:lnTo>
                  <a:pt x="140949" y="563807"/>
                </a:lnTo>
                <a:lnTo>
                  <a:pt x="0" y="422855"/>
                </a:lnTo>
                <a:lnTo>
                  <a:pt x="140949" y="281904"/>
                </a:lnTo>
                <a:lnTo>
                  <a:pt x="140949" y="319720"/>
                </a:lnTo>
                <a:lnTo>
                  <a:pt x="787475" y="319720"/>
                </a:lnTo>
                <a:lnTo>
                  <a:pt x="803199" y="316545"/>
                </a:lnTo>
                <a:lnTo>
                  <a:pt x="816039" y="307888"/>
                </a:lnTo>
                <a:lnTo>
                  <a:pt x="824696" y="295048"/>
                </a:lnTo>
                <a:lnTo>
                  <a:pt x="827871" y="279324"/>
                </a:lnTo>
                <a:lnTo>
                  <a:pt x="827871" y="0"/>
                </a:lnTo>
                <a:lnTo>
                  <a:pt x="103414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3E1FFE46-155D-4A0F-B0F0-90F5BC488987}"/>
              </a:ext>
            </a:extLst>
          </p:cNvPr>
          <p:cNvSpPr/>
          <p:nvPr/>
        </p:nvSpPr>
        <p:spPr>
          <a:xfrm>
            <a:off x="2551968" y="5245477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181584" y="0"/>
                </a:moveTo>
                <a:lnTo>
                  <a:pt x="0" y="181571"/>
                </a:lnTo>
                <a:lnTo>
                  <a:pt x="79667" y="181571"/>
                </a:lnTo>
                <a:lnTo>
                  <a:pt x="79679" y="408546"/>
                </a:lnTo>
                <a:lnTo>
                  <a:pt x="83125" y="455504"/>
                </a:lnTo>
                <a:lnTo>
                  <a:pt x="93133" y="500322"/>
                </a:lnTo>
                <a:lnTo>
                  <a:pt x="109212" y="542510"/>
                </a:lnTo>
                <a:lnTo>
                  <a:pt x="130872" y="581574"/>
                </a:lnTo>
                <a:lnTo>
                  <a:pt x="157620" y="617025"/>
                </a:lnTo>
                <a:lnTo>
                  <a:pt x="188964" y="648370"/>
                </a:lnTo>
                <a:lnTo>
                  <a:pt x="224414" y="675118"/>
                </a:lnTo>
                <a:lnTo>
                  <a:pt x="263477" y="696778"/>
                </a:lnTo>
                <a:lnTo>
                  <a:pt x="305663" y="712858"/>
                </a:lnTo>
                <a:lnTo>
                  <a:pt x="350478" y="722866"/>
                </a:lnTo>
                <a:lnTo>
                  <a:pt x="397433" y="726311"/>
                </a:lnTo>
                <a:lnTo>
                  <a:pt x="928687" y="726311"/>
                </a:lnTo>
                <a:lnTo>
                  <a:pt x="928687" y="522503"/>
                </a:lnTo>
                <a:lnTo>
                  <a:pt x="397433" y="522503"/>
                </a:lnTo>
                <a:lnTo>
                  <a:pt x="353082" y="513548"/>
                </a:lnTo>
                <a:lnTo>
                  <a:pt x="316863" y="489127"/>
                </a:lnTo>
                <a:lnTo>
                  <a:pt x="292443" y="452905"/>
                </a:lnTo>
                <a:lnTo>
                  <a:pt x="283489" y="408546"/>
                </a:lnTo>
                <a:lnTo>
                  <a:pt x="283489" y="181571"/>
                </a:lnTo>
                <a:lnTo>
                  <a:pt x="363156" y="181571"/>
                </a:lnTo>
                <a:lnTo>
                  <a:pt x="1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66CB495B-B7DB-4968-B59A-7AC50CB610D3}"/>
              </a:ext>
            </a:extLst>
          </p:cNvPr>
          <p:cNvSpPr/>
          <p:nvPr/>
        </p:nvSpPr>
        <p:spPr>
          <a:xfrm>
            <a:off x="2551968" y="5245471"/>
            <a:ext cx="929005" cy="726440"/>
          </a:xfrm>
          <a:custGeom>
            <a:avLst/>
            <a:gdLst/>
            <a:ahLst/>
            <a:cxnLst/>
            <a:rect l="l" t="t" r="r" b="b"/>
            <a:pathLst>
              <a:path w="929004" h="726439">
                <a:moveTo>
                  <a:pt x="928689" y="726317"/>
                </a:moveTo>
                <a:lnTo>
                  <a:pt x="397437" y="726317"/>
                </a:lnTo>
                <a:lnTo>
                  <a:pt x="350480" y="722872"/>
                </a:lnTo>
                <a:lnTo>
                  <a:pt x="305662" y="712863"/>
                </a:lnTo>
                <a:lnTo>
                  <a:pt x="263476" y="696783"/>
                </a:lnTo>
                <a:lnTo>
                  <a:pt x="224411" y="675123"/>
                </a:lnTo>
                <a:lnTo>
                  <a:pt x="188961" y="648375"/>
                </a:lnTo>
                <a:lnTo>
                  <a:pt x="157615" y="617029"/>
                </a:lnTo>
                <a:lnTo>
                  <a:pt x="130867" y="581579"/>
                </a:lnTo>
                <a:lnTo>
                  <a:pt x="109207" y="542514"/>
                </a:lnTo>
                <a:lnTo>
                  <a:pt x="93127" y="500328"/>
                </a:lnTo>
                <a:lnTo>
                  <a:pt x="83119" y="455510"/>
                </a:lnTo>
                <a:lnTo>
                  <a:pt x="79673" y="408554"/>
                </a:lnTo>
                <a:lnTo>
                  <a:pt x="79672" y="181579"/>
                </a:lnTo>
                <a:lnTo>
                  <a:pt x="0" y="181579"/>
                </a:lnTo>
                <a:lnTo>
                  <a:pt x="181579" y="0"/>
                </a:lnTo>
                <a:lnTo>
                  <a:pt x="363159" y="181579"/>
                </a:lnTo>
                <a:lnTo>
                  <a:pt x="283485" y="181579"/>
                </a:lnTo>
                <a:lnTo>
                  <a:pt x="283485" y="408554"/>
                </a:lnTo>
                <a:lnTo>
                  <a:pt x="292439" y="452908"/>
                </a:lnTo>
                <a:lnTo>
                  <a:pt x="316860" y="489129"/>
                </a:lnTo>
                <a:lnTo>
                  <a:pt x="353081" y="513550"/>
                </a:lnTo>
                <a:lnTo>
                  <a:pt x="397436" y="522505"/>
                </a:lnTo>
                <a:lnTo>
                  <a:pt x="928689" y="522505"/>
                </a:lnTo>
                <a:lnTo>
                  <a:pt x="928689" y="72631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52E70F0-2DA8-4CBF-BFC7-C73B8EFE8F76}"/>
              </a:ext>
            </a:extLst>
          </p:cNvPr>
          <p:cNvGrpSpPr/>
          <p:nvPr/>
        </p:nvGrpSpPr>
        <p:grpSpPr>
          <a:xfrm>
            <a:off x="6307175" y="2493514"/>
            <a:ext cx="1987079" cy="3035935"/>
            <a:chOff x="6307175" y="2493514"/>
            <a:chExt cx="1987079" cy="3035935"/>
          </a:xfrm>
        </p:grpSpPr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62AF0A11-F989-4353-8982-124370B5BECB}"/>
                </a:ext>
              </a:extLst>
            </p:cNvPr>
            <p:cNvSpPr/>
            <p:nvPr/>
          </p:nvSpPr>
          <p:spPr>
            <a:xfrm>
              <a:off x="6307175" y="2493514"/>
              <a:ext cx="250825" cy="3035935"/>
            </a:xfrm>
            <a:custGeom>
              <a:avLst/>
              <a:gdLst/>
              <a:ahLst/>
              <a:cxnLst/>
              <a:rect l="l" t="t" r="r" b="b"/>
              <a:pathLst>
                <a:path w="250825" h="3035935">
                  <a:moveTo>
                    <a:pt x="3" y="3035571"/>
                  </a:moveTo>
                  <a:lnTo>
                    <a:pt x="39643" y="3026251"/>
                  </a:lnTo>
                  <a:lnTo>
                    <a:pt x="74071" y="3000298"/>
                  </a:lnTo>
                  <a:lnTo>
                    <a:pt x="101220" y="2960723"/>
                  </a:lnTo>
                  <a:lnTo>
                    <a:pt x="119024" y="2910537"/>
                  </a:lnTo>
                  <a:lnTo>
                    <a:pt x="125418" y="2852751"/>
                  </a:lnTo>
                  <a:lnTo>
                    <a:pt x="125414" y="1700610"/>
                  </a:lnTo>
                  <a:lnTo>
                    <a:pt x="131807" y="1642825"/>
                  </a:lnTo>
                  <a:lnTo>
                    <a:pt x="149611" y="1592639"/>
                  </a:lnTo>
                  <a:lnTo>
                    <a:pt x="176760" y="1553064"/>
                  </a:lnTo>
                  <a:lnTo>
                    <a:pt x="211188" y="1527111"/>
                  </a:lnTo>
                  <a:lnTo>
                    <a:pt x="250829" y="1517790"/>
                  </a:lnTo>
                  <a:lnTo>
                    <a:pt x="211188" y="1508469"/>
                  </a:lnTo>
                  <a:lnTo>
                    <a:pt x="176760" y="1482514"/>
                  </a:lnTo>
                  <a:lnTo>
                    <a:pt x="149611" y="1442936"/>
                  </a:lnTo>
                  <a:lnTo>
                    <a:pt x="131807" y="1392747"/>
                  </a:lnTo>
                  <a:lnTo>
                    <a:pt x="125414" y="1334960"/>
                  </a:lnTo>
                  <a:lnTo>
                    <a:pt x="125414" y="182825"/>
                  </a:lnTo>
                  <a:lnTo>
                    <a:pt x="119020" y="125038"/>
                  </a:lnTo>
                  <a:lnTo>
                    <a:pt x="101216" y="74850"/>
                  </a:lnTo>
                  <a:lnTo>
                    <a:pt x="74067" y="35274"/>
                  </a:lnTo>
                  <a:lnTo>
                    <a:pt x="39640" y="932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E204D93B-3C73-40BD-86CC-E08D24094C8C}"/>
                </a:ext>
              </a:extLst>
            </p:cNvPr>
            <p:cNvSpPr txBox="1"/>
            <p:nvPr/>
          </p:nvSpPr>
          <p:spPr>
            <a:xfrm>
              <a:off x="6684953" y="3718987"/>
              <a:ext cx="1609301" cy="579454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2400" spc="-5" dirty="0">
                  <a:cs typeface="+mn-ea"/>
                  <a:sym typeface="+mn-lt"/>
                </a:rPr>
                <a:t>Can </a:t>
              </a:r>
              <a:r>
                <a:rPr sz="2400" spc="-10" dirty="0">
                  <a:cs typeface="+mn-ea"/>
                  <a:sym typeface="+mn-lt"/>
                </a:rPr>
                <a:t>repeat  many</a:t>
              </a:r>
              <a:r>
                <a:rPr sz="2400" spc="-75" dirty="0">
                  <a:cs typeface="+mn-ea"/>
                  <a:sym typeface="+mn-lt"/>
                </a:rPr>
                <a:t> </a:t>
              </a:r>
              <a:r>
                <a:rPr sz="2400" spc="-5" dirty="0">
                  <a:cs typeface="+mn-ea"/>
                  <a:sym typeface="+mn-lt"/>
                </a:rPr>
                <a:t>times</a:t>
              </a:r>
              <a:endParaRPr sz="2400" dirty="0">
                <a:cs typeface="+mn-ea"/>
                <a:sym typeface="+mn-lt"/>
              </a:endParaRPr>
            </a:p>
          </p:txBody>
        </p:sp>
      </p:grpSp>
      <p:sp>
        <p:nvSpPr>
          <p:cNvPr id="55" name="object 50">
            <a:extLst>
              <a:ext uri="{FF2B5EF4-FFF2-40B4-BE49-F238E27FC236}">
                <a16:creationId xmlns:a16="http://schemas.microsoft.com/office/drawing/2014/main" id="{3C69100F-0125-426E-A88F-BBFAFECA7F95}"/>
              </a:ext>
            </a:extLst>
          </p:cNvPr>
          <p:cNvSpPr/>
          <p:nvPr/>
        </p:nvSpPr>
        <p:spPr>
          <a:xfrm>
            <a:off x="4915791" y="3355352"/>
            <a:ext cx="1393190" cy="522605"/>
          </a:xfrm>
          <a:custGeom>
            <a:avLst/>
            <a:gdLst/>
            <a:ahLst/>
            <a:cxnLst/>
            <a:rect l="l" t="t" r="r" b="b"/>
            <a:pathLst>
              <a:path w="1393189" h="522605">
                <a:moveTo>
                  <a:pt x="0" y="0"/>
                </a:moveTo>
                <a:lnTo>
                  <a:pt x="1392620" y="0"/>
                </a:lnTo>
                <a:lnTo>
                  <a:pt x="1392620" y="522386"/>
                </a:lnTo>
                <a:lnTo>
                  <a:pt x="0" y="522386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6" name="object 50">
            <a:extLst>
              <a:ext uri="{FF2B5EF4-FFF2-40B4-BE49-F238E27FC236}">
                <a16:creationId xmlns:a16="http://schemas.microsoft.com/office/drawing/2014/main" id="{EE8BAA57-9E93-42AF-B7B4-56FC32650E37}"/>
              </a:ext>
            </a:extLst>
          </p:cNvPr>
          <p:cNvSpPr/>
          <p:nvPr/>
        </p:nvSpPr>
        <p:spPr>
          <a:xfrm>
            <a:off x="4915989" y="4940056"/>
            <a:ext cx="1393190" cy="522605"/>
          </a:xfrm>
          <a:custGeom>
            <a:avLst/>
            <a:gdLst/>
            <a:ahLst/>
            <a:cxnLst/>
            <a:rect l="l" t="t" r="r" b="b"/>
            <a:pathLst>
              <a:path w="1393189" h="522605">
                <a:moveTo>
                  <a:pt x="0" y="0"/>
                </a:moveTo>
                <a:lnTo>
                  <a:pt x="1392620" y="0"/>
                </a:lnTo>
                <a:lnTo>
                  <a:pt x="1392620" y="522386"/>
                </a:lnTo>
                <a:lnTo>
                  <a:pt x="0" y="522386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31416CC9-C434-4BEE-B6B6-6113819EEF82}"/>
              </a:ext>
            </a:extLst>
          </p:cNvPr>
          <p:cNvSpPr txBox="1"/>
          <p:nvPr/>
        </p:nvSpPr>
        <p:spPr>
          <a:xfrm>
            <a:off x="2115972" y="2810267"/>
            <a:ext cx="1107377" cy="310341"/>
          </a:xfrm>
          <a:prstGeom prst="rect">
            <a:avLst/>
          </a:prstGeom>
          <a:solidFill>
            <a:srgbClr val="7030A0"/>
          </a:solidFill>
          <a:ln w="9525">
            <a:solidFill>
              <a:srgbClr val="FFFF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260"/>
              </a:spcBef>
            </a:pPr>
            <a:r>
              <a:rPr sz="1800" spc="-85" dirty="0">
                <a:solidFill>
                  <a:srgbClr val="FFFFFF"/>
                </a:solidFill>
                <a:cs typeface="+mn-ea"/>
                <a:sym typeface="+mn-lt"/>
              </a:rPr>
              <a:t>softmax</a:t>
            </a:r>
            <a:endParaRPr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93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Early History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4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1952-1969: </a:t>
            </a:r>
            <a:r>
              <a:rPr lang="en-US" altLang="zh-CN" spc="-6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Enthusiasm</a:t>
            </a:r>
            <a:r>
              <a:rPr lang="en-US" altLang="zh-CN" spc="-6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: </a:t>
            </a:r>
            <a:r>
              <a:rPr lang="en-US" altLang="zh-CN" spc="-9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Lots </a:t>
            </a:r>
            <a:r>
              <a:rPr lang="en-US" altLang="zh-CN" spc="-8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of </a:t>
            </a:r>
            <a:r>
              <a:rPr lang="en-US" altLang="zh-CN" spc="-9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work </a:t>
            </a:r>
            <a:r>
              <a:rPr lang="en-US" altLang="zh-CN" spc="-4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on </a:t>
            </a:r>
            <a:r>
              <a:rPr lang="en-US" altLang="zh-CN" spc="-10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neural</a:t>
            </a:r>
            <a:r>
              <a:rPr lang="en-US" altLang="zh-CN" spc="-16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9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networks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spc="-65" dirty="0">
                <a:ea typeface="+mn-ea"/>
                <a:cs typeface="+mn-ea"/>
                <a:sym typeface="+mn-lt"/>
              </a:rPr>
              <a:t>1970s-80s:</a:t>
            </a:r>
            <a:r>
              <a:rPr lang="en-US" altLang="zh-CN" spc="-1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10" dirty="0">
                <a:ea typeface="+mn-ea"/>
                <a:cs typeface="+mn-ea"/>
                <a:sym typeface="+mn-lt"/>
              </a:rPr>
              <a:t>Expert</a:t>
            </a:r>
            <a:r>
              <a:rPr lang="en-US" altLang="zh-CN" spc="-1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10" dirty="0">
                <a:ea typeface="+mn-ea"/>
                <a:cs typeface="+mn-ea"/>
                <a:sym typeface="+mn-lt"/>
              </a:rPr>
              <a:t>systems,</a:t>
            </a:r>
            <a:r>
              <a:rPr lang="en-US" altLang="zh-CN" spc="-1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95" dirty="0">
                <a:ea typeface="+mn-ea"/>
                <a:cs typeface="+mn-ea"/>
                <a:sym typeface="+mn-lt"/>
              </a:rPr>
              <a:t>Knowledge</a:t>
            </a:r>
            <a:r>
              <a:rPr lang="en-US" altLang="zh-CN" spc="-1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70" dirty="0">
                <a:ea typeface="+mn-ea"/>
                <a:cs typeface="+mn-ea"/>
                <a:sym typeface="+mn-lt"/>
              </a:rPr>
              <a:t>bases</a:t>
            </a:r>
            <a:r>
              <a:rPr lang="en-US" altLang="zh-CN" spc="-1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90" dirty="0">
                <a:ea typeface="+mn-ea"/>
                <a:cs typeface="+mn-ea"/>
                <a:sym typeface="+mn-lt"/>
              </a:rPr>
              <a:t>to</a:t>
            </a:r>
            <a:r>
              <a:rPr lang="en-US" altLang="zh-CN" spc="-15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85" dirty="0">
                <a:ea typeface="+mn-ea"/>
                <a:cs typeface="+mn-ea"/>
                <a:sym typeface="+mn-lt"/>
              </a:rPr>
              <a:t>add</a:t>
            </a:r>
            <a:r>
              <a:rPr lang="en-US" altLang="zh-CN" spc="-1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on</a:t>
            </a:r>
            <a:r>
              <a:rPr lang="en-US" altLang="zh-CN" spc="-1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90" dirty="0">
                <a:ea typeface="+mn-ea"/>
                <a:cs typeface="+mn-ea"/>
                <a:sym typeface="+mn-lt"/>
              </a:rPr>
              <a:t>rule-based </a:t>
            </a:r>
            <a:r>
              <a:rPr lang="en-US" altLang="zh-CN" spc="-125" dirty="0">
                <a:ea typeface="+mn-ea"/>
                <a:cs typeface="+mn-ea"/>
                <a:sym typeface="+mn-lt"/>
              </a:rPr>
              <a:t>inference, </a:t>
            </a:r>
            <a:r>
              <a:rPr lang="en-US" altLang="zh-CN" spc="-80" dirty="0">
                <a:ea typeface="+mn-ea"/>
                <a:cs typeface="+mn-ea"/>
                <a:sym typeface="+mn-lt"/>
              </a:rPr>
              <a:t>Decision </a:t>
            </a:r>
            <a:r>
              <a:rPr lang="en-US" altLang="zh-CN" spc="-155" dirty="0">
                <a:ea typeface="+mn-ea"/>
                <a:cs typeface="+mn-ea"/>
                <a:sym typeface="+mn-lt"/>
              </a:rPr>
              <a:t>Trees, </a:t>
            </a:r>
            <a:r>
              <a:rPr lang="en-US" altLang="zh-CN" spc="-95" dirty="0">
                <a:ea typeface="+mn-ea"/>
                <a:cs typeface="+mn-ea"/>
                <a:sym typeface="+mn-lt"/>
              </a:rPr>
              <a:t>Bayes</a:t>
            </a:r>
            <a:r>
              <a:rPr lang="en-US" altLang="zh-CN" spc="-2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75" dirty="0">
                <a:ea typeface="+mn-ea"/>
                <a:cs typeface="+mn-ea"/>
                <a:sym typeface="+mn-lt"/>
              </a:rPr>
              <a:t>Nets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spc="-15" dirty="0" smtClean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1990s</a:t>
            </a:r>
            <a:r>
              <a:rPr lang="en-US" altLang="zh-CN" spc="-185" dirty="0" smtClean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: </a:t>
            </a:r>
            <a:r>
              <a:rPr lang="en-US" altLang="zh-CN" spc="-6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CNN, </a:t>
            </a:r>
            <a:r>
              <a:rPr lang="en-US" altLang="zh-CN" spc="-5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RNN,</a:t>
            </a:r>
            <a:r>
              <a:rPr lang="en-US" altLang="zh-CN" spc="-33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150" dirty="0">
                <a:ea typeface="+mn-ea"/>
                <a:cs typeface="+mn-ea"/>
                <a:sym typeface="+mn-lt"/>
              </a:rPr>
              <a:t>….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spc="-5" dirty="0" smtClean="0">
                <a:ea typeface="+mn-ea"/>
                <a:cs typeface="+mn-ea"/>
                <a:sym typeface="+mn-lt"/>
              </a:rPr>
              <a:t>2000s</a:t>
            </a:r>
            <a:r>
              <a:rPr lang="en-US" altLang="zh-CN" b="1" dirty="0" smtClean="0">
                <a:ea typeface="+mn-ea"/>
                <a:cs typeface="+mn-ea"/>
                <a:sym typeface="+mn-lt"/>
              </a:rPr>
              <a:t>: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SVM, </a:t>
            </a:r>
            <a:r>
              <a:rPr lang="en-US" altLang="zh-CN" spc="-114" dirty="0">
                <a:ea typeface="+mn-ea"/>
                <a:cs typeface="+mn-ea"/>
                <a:sym typeface="+mn-lt"/>
              </a:rPr>
              <a:t>Kernel </a:t>
            </a:r>
            <a:r>
              <a:rPr lang="en-US" altLang="zh-CN" spc="-100" dirty="0">
                <a:ea typeface="+mn-ea"/>
                <a:cs typeface="+mn-ea"/>
                <a:sym typeface="+mn-lt"/>
              </a:rPr>
              <a:t>machines, </a:t>
            </a:r>
            <a:r>
              <a:rPr lang="en-US" altLang="zh-CN" spc="-95" dirty="0">
                <a:ea typeface="+mn-ea"/>
                <a:cs typeface="+mn-ea"/>
                <a:sym typeface="+mn-lt"/>
              </a:rPr>
              <a:t>Structured</a:t>
            </a:r>
            <a:r>
              <a:rPr lang="en-US" altLang="zh-CN" spc="-4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5" dirty="0">
                <a:ea typeface="+mn-ea"/>
                <a:cs typeface="+mn-ea"/>
                <a:sym typeface="+mn-lt"/>
              </a:rPr>
              <a:t>learning, </a:t>
            </a:r>
            <a:r>
              <a:rPr lang="en-US" altLang="zh-CN" spc="-110" dirty="0">
                <a:ea typeface="+mn-ea"/>
                <a:cs typeface="+mn-ea"/>
                <a:sym typeface="+mn-lt"/>
              </a:rPr>
              <a:t>Graphical </a:t>
            </a:r>
            <a:r>
              <a:rPr lang="en-US" altLang="zh-CN" spc="-100" dirty="0">
                <a:ea typeface="+mn-ea"/>
                <a:cs typeface="+mn-ea"/>
                <a:sym typeface="+mn-lt"/>
              </a:rPr>
              <a:t>models, semi-supervised, matrix factorization, … 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954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(3)</a:t>
            </a:r>
            <a:r>
              <a:rPr lang="en-US" altLang="zh-CN" spc="-18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7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Subsampling: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CNN – Max Pooling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40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FA874FE3-9067-42C8-8B1C-1846CAD1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19" y="2275052"/>
            <a:ext cx="5742930" cy="3761558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3E589FA0-291C-4EB8-B489-7FD9B926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3" y="3428999"/>
            <a:ext cx="5904544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2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(3)</a:t>
            </a:r>
            <a:r>
              <a:rPr lang="en-US" altLang="zh-CN" spc="-18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7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Subsampling: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CNN – Max Pooling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67AFC4-39D6-4633-91BC-FB2BA597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19" y="2274728"/>
            <a:ext cx="5742930" cy="376155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4443AF9-CFFF-4381-B2B9-419D9370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722" y="3438144"/>
            <a:ext cx="6045902" cy="2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(3)</a:t>
            </a:r>
            <a:r>
              <a:rPr lang="en-US" altLang="zh-CN" spc="-18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7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Subsampling:</a:t>
            </a:r>
            <a:r>
              <a:rPr lang="en-US" altLang="zh-CN" dirty="0"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2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– </a:t>
            </a:r>
            <a:r>
              <a:rPr lang="en-US" altLang="zh-CN" spc="-5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Max</a:t>
            </a:r>
            <a:r>
              <a:rPr lang="en-US" altLang="zh-CN" spc="-7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3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Pooling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72A447E-A619-41C3-B269-D1B9F4E8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57" y="2317257"/>
            <a:ext cx="6340390" cy="370059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D73E64B-E780-4652-A0C5-3AB48FDC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07" y="3112706"/>
            <a:ext cx="1706040" cy="17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(3)</a:t>
            </a:r>
            <a:r>
              <a:rPr lang="en-US" altLang="zh-CN" spc="-18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7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Subsampling:</a:t>
            </a:r>
            <a:r>
              <a:rPr lang="en-US" altLang="zh-CN" dirty="0"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D93DC-86AB-4127-82EE-35FBE0D1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2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CNN 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– </a:t>
            </a:r>
            <a:r>
              <a:rPr lang="en-US" altLang="zh-CN" spc="-5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Max</a:t>
            </a:r>
            <a:r>
              <a:rPr lang="en-US" altLang="zh-CN" spc="-7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3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Pooling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43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72A447E-A619-41C3-B269-D1B9F4E8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57" y="2317257"/>
            <a:ext cx="6340390" cy="3700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432BBF-D67E-4977-B372-65BEB953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42" y="2698558"/>
            <a:ext cx="2249619" cy="216426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D6D1557-643F-4065-B128-9786DEF3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07" y="3112706"/>
            <a:ext cx="1706040" cy="17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The whole 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094DC2EB-F0B7-40FA-B6B7-BF8E7DEE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7" y="1358174"/>
            <a:ext cx="7651143" cy="4883319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36111308-266C-4505-8FEE-B6BD113F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432" y="2199271"/>
            <a:ext cx="2023019" cy="1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7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58B1-014E-43FA-9907-E7FAD12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The whole CNN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60801-3328-4EA1-9591-398FA70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B8898-12EE-4199-AF02-332E91F6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2BA40-CD2A-448D-A7C8-25C9ABA7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616E2C80-CA3C-400F-8917-96642419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9" y="1345005"/>
            <a:ext cx="5822185" cy="5011346"/>
          </a:xfrm>
          <a:prstGeom prst="rect">
            <a:avLst/>
          </a:prstGeom>
        </p:spPr>
      </p:pic>
      <p:sp>
        <p:nvSpPr>
          <p:cNvPr id="102" name="object 49">
            <a:extLst>
              <a:ext uri="{FF2B5EF4-FFF2-40B4-BE49-F238E27FC236}">
                <a16:creationId xmlns:a16="http://schemas.microsoft.com/office/drawing/2014/main" id="{C3139687-DC0D-416A-8EF5-60B501DDBAA0}"/>
              </a:ext>
            </a:extLst>
          </p:cNvPr>
          <p:cNvSpPr/>
          <p:nvPr/>
        </p:nvSpPr>
        <p:spPr>
          <a:xfrm>
            <a:off x="1390332" y="2936876"/>
            <a:ext cx="3380960" cy="3264632"/>
          </a:xfrm>
          <a:custGeom>
            <a:avLst/>
            <a:gdLst/>
            <a:ahLst/>
            <a:cxnLst/>
            <a:rect l="l" t="t" r="r" b="b"/>
            <a:pathLst>
              <a:path w="3277235" h="3054350">
                <a:moveTo>
                  <a:pt x="0" y="0"/>
                </a:moveTo>
                <a:lnTo>
                  <a:pt x="3276861" y="0"/>
                </a:lnTo>
                <a:lnTo>
                  <a:pt x="3276861" y="3054161"/>
                </a:lnTo>
                <a:lnTo>
                  <a:pt x="0" y="3054161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150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85B07-6EC0-4C8B-8AE6-34123138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4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Flatten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D0D5A-BEC6-4D91-B1B4-6B8EA12D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35F3D-3117-4FB2-BCE9-184D6F8E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01FF7-20CD-4A5A-A66D-E32E2D1C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C62A5E88-E632-4B89-8E23-F5A1CEAA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9" y="1308425"/>
            <a:ext cx="7584081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2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CNN in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Keras</a:t>
            </a:r>
            <a:r>
              <a:rPr lang="en-US" altLang="zh-CN" dirty="0"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6FC739A-C714-4D27-B295-AE235727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54" y="1473157"/>
            <a:ext cx="7192551" cy="4883194"/>
          </a:xfrm>
          <a:prstGeom prst="rect">
            <a:avLst/>
          </a:prstGeom>
        </p:spPr>
      </p:pic>
      <p:sp>
        <p:nvSpPr>
          <p:cNvPr id="58" name="object 38">
            <a:extLst>
              <a:ext uri="{FF2B5EF4-FFF2-40B4-BE49-F238E27FC236}">
                <a16:creationId xmlns:a16="http://schemas.microsoft.com/office/drawing/2014/main" id="{AFB957EF-3E03-4B2D-A75C-5A7142429222}"/>
              </a:ext>
            </a:extLst>
          </p:cNvPr>
          <p:cNvSpPr/>
          <p:nvPr/>
        </p:nvSpPr>
        <p:spPr>
          <a:xfrm>
            <a:off x="-2" y="4713513"/>
            <a:ext cx="4313161" cy="297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59" name="object 40">
            <a:extLst>
              <a:ext uri="{FF2B5EF4-FFF2-40B4-BE49-F238E27FC236}">
                <a16:creationId xmlns:a16="http://schemas.microsoft.com/office/drawing/2014/main" id="{1E0E9A74-9366-49F3-8BED-27838476E8B1}"/>
              </a:ext>
            </a:extLst>
          </p:cNvPr>
          <p:cNvSpPr/>
          <p:nvPr/>
        </p:nvSpPr>
        <p:spPr>
          <a:xfrm>
            <a:off x="10703" y="2819531"/>
            <a:ext cx="4302457" cy="488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0" name="object 42">
            <a:extLst>
              <a:ext uri="{FF2B5EF4-FFF2-40B4-BE49-F238E27FC236}">
                <a16:creationId xmlns:a16="http://schemas.microsoft.com/office/drawing/2014/main" id="{E65CF437-8336-4169-ADA3-C6F9D539A32D}"/>
              </a:ext>
            </a:extLst>
          </p:cNvPr>
          <p:cNvSpPr/>
          <p:nvPr/>
        </p:nvSpPr>
        <p:spPr>
          <a:xfrm>
            <a:off x="10703" y="5562428"/>
            <a:ext cx="4313161" cy="275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  <p:sp>
        <p:nvSpPr>
          <p:cNvPr id="61" name="object 43">
            <a:extLst>
              <a:ext uri="{FF2B5EF4-FFF2-40B4-BE49-F238E27FC236}">
                <a16:creationId xmlns:a16="http://schemas.microsoft.com/office/drawing/2014/main" id="{7D920B09-ED09-446F-A178-378C9C81A85C}"/>
              </a:ext>
            </a:extLst>
          </p:cNvPr>
          <p:cNvSpPr/>
          <p:nvPr/>
        </p:nvSpPr>
        <p:spPr>
          <a:xfrm>
            <a:off x="0" y="3954180"/>
            <a:ext cx="4313161" cy="262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93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CNN in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Keras</a:t>
            </a:r>
            <a:r>
              <a:rPr lang="en-US" altLang="zh-CN" dirty="0"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6FC739A-C714-4D27-B295-AE2357277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0"/>
          <a:stretch/>
        </p:blipFill>
        <p:spPr>
          <a:xfrm>
            <a:off x="3880338" y="1473157"/>
            <a:ext cx="4520567" cy="4883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B01FB8-45F3-4615-AC6B-96A8FCB8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56" y="5920449"/>
            <a:ext cx="5194242" cy="8718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1AF0B5-6961-4F97-AAD2-2A024C28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5" y="1625214"/>
            <a:ext cx="2846924" cy="3511459"/>
          </a:xfrm>
          <a:prstGeom prst="rect">
            <a:avLst/>
          </a:prstGeom>
        </p:spPr>
      </p:pic>
      <p:sp>
        <p:nvSpPr>
          <p:cNvPr id="43" name="object 66">
            <a:extLst>
              <a:ext uri="{FF2B5EF4-FFF2-40B4-BE49-F238E27FC236}">
                <a16:creationId xmlns:a16="http://schemas.microsoft.com/office/drawing/2014/main" id="{620BCAB9-D469-47AE-918A-8A43277DB2AD}"/>
              </a:ext>
            </a:extLst>
          </p:cNvPr>
          <p:cNvSpPr/>
          <p:nvPr/>
        </p:nvSpPr>
        <p:spPr>
          <a:xfrm>
            <a:off x="2412032" y="6597286"/>
            <a:ext cx="2652337" cy="248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44" name="object 77">
            <a:extLst>
              <a:ext uri="{FF2B5EF4-FFF2-40B4-BE49-F238E27FC236}">
                <a16:creationId xmlns:a16="http://schemas.microsoft.com/office/drawing/2014/main" id="{2C2FD050-FE26-4885-8865-DD02AB4F2F97}"/>
              </a:ext>
            </a:extLst>
          </p:cNvPr>
          <p:cNvSpPr/>
          <p:nvPr/>
        </p:nvSpPr>
        <p:spPr>
          <a:xfrm>
            <a:off x="226357" y="4899616"/>
            <a:ext cx="3653981" cy="994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48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Application</a:t>
            </a:r>
            <a:r>
              <a:rPr lang="en-US" altLang="zh-CN" dirty="0">
                <a:ea typeface="+mn-ea"/>
                <a:cs typeface="+mn-ea"/>
                <a:sym typeface="+mn-lt"/>
              </a:rPr>
              <a:t>: Playing Go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49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5E8554-2BD6-43D6-A8F1-A3D9C2B1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0" y="1356765"/>
            <a:ext cx="7145791" cy="4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30" dirty="0">
                <a:ea typeface="+mn-ea"/>
                <a:cs typeface="+mn-ea"/>
                <a:sym typeface="+mn-lt"/>
              </a:rPr>
              <a:t>Deep </a:t>
            </a:r>
            <a:r>
              <a:rPr lang="en-US" altLang="zh-CN" spc="-165" dirty="0">
                <a:ea typeface="+mn-ea"/>
                <a:cs typeface="+mn-ea"/>
                <a:sym typeface="+mn-lt"/>
              </a:rPr>
              <a:t>Learning </a:t>
            </a:r>
            <a:r>
              <a:rPr lang="en-US" altLang="zh-CN" spc="-140" dirty="0">
                <a:ea typeface="+mn-ea"/>
                <a:cs typeface="+mn-ea"/>
                <a:sym typeface="+mn-lt"/>
              </a:rPr>
              <a:t>(</a:t>
            </a:r>
            <a:r>
              <a:rPr lang="en-US" altLang="zh-CN" spc="-14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CNN</a:t>
            </a:r>
            <a:r>
              <a:rPr lang="en-US" altLang="zh-CN" spc="-140" dirty="0">
                <a:ea typeface="+mn-ea"/>
                <a:cs typeface="+mn-ea"/>
                <a:sym typeface="+mn-lt"/>
              </a:rPr>
              <a:t>) </a:t>
            </a:r>
            <a:r>
              <a:rPr lang="en-US" altLang="zh-CN" spc="-155" dirty="0">
                <a:ea typeface="+mn-ea"/>
                <a:cs typeface="+mn-ea"/>
                <a:sym typeface="+mn-lt"/>
              </a:rPr>
              <a:t>in </a:t>
            </a:r>
            <a:r>
              <a:rPr lang="en-US" altLang="zh-CN" spc="-165" dirty="0">
                <a:ea typeface="+mn-ea"/>
                <a:cs typeface="+mn-ea"/>
                <a:sym typeface="+mn-lt"/>
              </a:rPr>
              <a:t>the</a:t>
            </a:r>
            <a:r>
              <a:rPr lang="en-US" altLang="zh-CN" spc="-69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0" dirty="0">
                <a:ea typeface="+mn-ea"/>
                <a:cs typeface="+mn-ea"/>
                <a:sym typeface="+mn-lt"/>
              </a:rPr>
              <a:t>90’s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229019-0B06-4E76-91EA-199EC3E03057}"/>
              </a:ext>
            </a:extLst>
          </p:cNvPr>
          <p:cNvSpPr/>
          <p:nvPr/>
        </p:nvSpPr>
        <p:spPr>
          <a:xfrm>
            <a:off x="171476" y="3271614"/>
            <a:ext cx="8801047" cy="1749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E5FA63-F69F-4BDD-90F3-AB107A60B13D}"/>
              </a:ext>
            </a:extLst>
          </p:cNvPr>
          <p:cNvSpPr/>
          <p:nvPr/>
        </p:nvSpPr>
        <p:spPr>
          <a:xfrm>
            <a:off x="474811" y="5469077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55" dirty="0">
                <a:cs typeface="+mn-ea"/>
                <a:sym typeface="+mn-lt"/>
              </a:rPr>
              <a:t>Y. </a:t>
            </a:r>
            <a:r>
              <a:rPr lang="en-US" altLang="zh-CN" sz="2000" spc="-5" dirty="0" err="1">
                <a:cs typeface="+mn-ea"/>
                <a:sym typeface="+mn-lt"/>
              </a:rPr>
              <a:t>LeCun</a:t>
            </a:r>
            <a:r>
              <a:rPr lang="en-US" altLang="zh-CN" sz="2000" spc="-5" dirty="0">
                <a:cs typeface="+mn-ea"/>
                <a:sym typeface="+mn-lt"/>
              </a:rPr>
              <a:t>, L. </a:t>
            </a:r>
            <a:r>
              <a:rPr lang="en-US" altLang="zh-CN" sz="2000" spc="-5" dirty="0" err="1">
                <a:cs typeface="+mn-ea"/>
                <a:sym typeface="+mn-lt"/>
              </a:rPr>
              <a:t>Bottou</a:t>
            </a:r>
            <a:r>
              <a:rPr lang="en-US" altLang="zh-CN" sz="2000" spc="-5" dirty="0">
                <a:cs typeface="+mn-ea"/>
                <a:sym typeface="+mn-lt"/>
              </a:rPr>
              <a:t>, </a:t>
            </a:r>
            <a:r>
              <a:rPr lang="en-US" altLang="zh-CN" sz="2000" spc="-55" dirty="0">
                <a:cs typeface="+mn-ea"/>
                <a:sym typeface="+mn-lt"/>
              </a:rPr>
              <a:t>Y. </a:t>
            </a:r>
            <a:r>
              <a:rPr lang="en-US" altLang="zh-CN" sz="2000" spc="-5" dirty="0" err="1">
                <a:cs typeface="+mn-ea"/>
                <a:sym typeface="+mn-lt"/>
              </a:rPr>
              <a:t>Bengio</a:t>
            </a:r>
            <a:r>
              <a:rPr lang="en-US" altLang="zh-CN" sz="2000" spc="-5" dirty="0">
                <a:cs typeface="+mn-ea"/>
                <a:sym typeface="+mn-lt"/>
              </a:rPr>
              <a:t>, and </a:t>
            </a:r>
            <a:r>
              <a:rPr lang="en-US" altLang="zh-CN" sz="2000" spc="-60" dirty="0">
                <a:cs typeface="+mn-ea"/>
                <a:sym typeface="+mn-lt"/>
              </a:rPr>
              <a:t>P. </a:t>
            </a:r>
            <a:r>
              <a:rPr lang="en-US" altLang="zh-CN" sz="2000" spc="-15" dirty="0">
                <a:cs typeface="+mn-ea"/>
                <a:sym typeface="+mn-lt"/>
              </a:rPr>
              <a:t>Haffner, </a:t>
            </a:r>
            <a:r>
              <a:rPr lang="en-US" altLang="zh-CN" sz="2000" spc="-10" dirty="0">
                <a:cs typeface="+mn-ea"/>
                <a:sym typeface="+mn-lt"/>
              </a:rPr>
              <a:t>Gradient-based </a:t>
            </a:r>
            <a:r>
              <a:rPr lang="en-US" altLang="zh-CN" sz="2000" spc="-5" dirty="0">
                <a:cs typeface="+mn-ea"/>
                <a:sym typeface="+mn-lt"/>
              </a:rPr>
              <a:t>learning </a:t>
            </a:r>
            <a:r>
              <a:rPr lang="en-US" altLang="zh-CN" sz="2000" dirty="0">
                <a:cs typeface="+mn-ea"/>
                <a:sym typeface="+mn-lt"/>
              </a:rPr>
              <a:t>applied </a:t>
            </a:r>
            <a:r>
              <a:rPr lang="en-US" altLang="zh-CN" sz="2000" spc="-10" dirty="0">
                <a:cs typeface="+mn-ea"/>
                <a:sym typeface="+mn-lt"/>
              </a:rPr>
              <a:t>to </a:t>
            </a:r>
            <a:r>
              <a:rPr lang="en-US" altLang="zh-CN" sz="2000" spc="-5" dirty="0">
                <a:cs typeface="+mn-ea"/>
                <a:sym typeface="+mn-lt"/>
              </a:rPr>
              <a:t>document recognition, Proceedings </a:t>
            </a:r>
            <a:r>
              <a:rPr lang="en-US" altLang="zh-CN" sz="2000" dirty="0">
                <a:cs typeface="+mn-ea"/>
                <a:sym typeface="+mn-lt"/>
              </a:rPr>
              <a:t>of </a:t>
            </a:r>
            <a:r>
              <a:rPr lang="en-US" altLang="zh-CN" sz="2000" spc="-5" dirty="0">
                <a:cs typeface="+mn-ea"/>
                <a:sym typeface="+mn-lt"/>
              </a:rPr>
              <a:t>the IEEE </a:t>
            </a:r>
            <a:r>
              <a:rPr lang="en-US" altLang="zh-CN" sz="2000" spc="-10" dirty="0">
                <a:cs typeface="+mn-ea"/>
                <a:sym typeface="+mn-lt"/>
              </a:rPr>
              <a:t>86(11): 2278–2324,</a:t>
            </a:r>
            <a:r>
              <a:rPr lang="en-US" altLang="zh-CN" sz="2000" spc="-120" dirty="0">
                <a:cs typeface="+mn-ea"/>
                <a:sym typeface="+mn-lt"/>
              </a:rPr>
              <a:t> </a:t>
            </a:r>
            <a:r>
              <a:rPr lang="en-US" altLang="zh-CN" sz="2000" spc="-10" dirty="0">
                <a:cs typeface="+mn-ea"/>
                <a:sym typeface="+mn-lt"/>
              </a:rPr>
              <a:t>1998.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5B41919-AA67-4BC8-BBAB-D1847CCCA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zh-CN" spc="-35" dirty="0">
                <a:ea typeface="+mn-ea"/>
                <a:cs typeface="+mn-ea"/>
                <a:sym typeface="+mn-lt"/>
              </a:rPr>
              <a:t>Prof. </a:t>
            </a:r>
            <a:r>
              <a:rPr lang="en-US" altLang="zh-CN" spc="-40" dirty="0">
                <a:ea typeface="+mn-ea"/>
                <a:cs typeface="+mn-ea"/>
                <a:sym typeface="+mn-lt"/>
              </a:rPr>
              <a:t>Yann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LeCun</a:t>
            </a:r>
            <a:r>
              <a:rPr lang="en-US" altLang="zh-CN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invented </a:t>
            </a:r>
            <a:r>
              <a:rPr lang="en-US" altLang="zh-CN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Convolutional </a:t>
            </a:r>
            <a:r>
              <a:rPr lang="en-US" altLang="zh-CN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Neural </a:t>
            </a:r>
            <a:r>
              <a:rPr lang="en-US" altLang="zh-CN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Networks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(CNN) 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in</a:t>
            </a:r>
            <a:r>
              <a:rPr lang="en-US" altLang="zh-CN" spc="14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1998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altLang="zh-CN" spc="-15" dirty="0">
                <a:ea typeface="+mn-ea"/>
                <a:cs typeface="+mn-ea"/>
                <a:sym typeface="+mn-lt"/>
              </a:rPr>
              <a:t>First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NN successfully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trained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with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many</a:t>
            </a:r>
            <a:r>
              <a:rPr lang="en-US" altLang="zh-CN" spc="2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layers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559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Application</a:t>
            </a:r>
            <a:r>
              <a:rPr lang="en-US" altLang="zh-CN" dirty="0">
                <a:ea typeface="+mn-ea"/>
                <a:cs typeface="+mn-ea"/>
                <a:sym typeface="+mn-lt"/>
              </a:rPr>
              <a:t>: Speech</a:t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50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C2BCCD-82BE-4065-AE88-F01B1860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43" y="1566999"/>
            <a:ext cx="6502749" cy="45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D8500A-A146-49E7-B42F-13F45FC44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9" r="13378"/>
          <a:stretch/>
        </p:blipFill>
        <p:spPr>
          <a:xfrm>
            <a:off x="858347" y="1572754"/>
            <a:ext cx="7220782" cy="462155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0634"/>
            <a:ext cx="8316058" cy="596165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Fast-forward to</a:t>
            </a:r>
            <a:r>
              <a:rPr lang="zh-CN" altLang="en-US" sz="32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today: </a:t>
            </a:r>
            <a:r>
              <a:rPr lang="en-US" altLang="zh-CN" sz="3200" dirty="0" err="1">
                <a:ea typeface="+mn-ea"/>
                <a:cs typeface="+mn-ea"/>
                <a:sym typeface="+mn-lt"/>
              </a:rPr>
              <a:t>ConvNets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 are everywhere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48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0634"/>
            <a:ext cx="8316058" cy="596165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Fast-forward to</a:t>
            </a:r>
            <a:r>
              <a:rPr lang="zh-CN" altLang="en-US" sz="32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today: </a:t>
            </a:r>
            <a:r>
              <a:rPr lang="en-US" altLang="zh-CN" sz="3200" dirty="0" err="1">
                <a:ea typeface="+mn-ea"/>
                <a:cs typeface="+mn-ea"/>
                <a:sym typeface="+mn-lt"/>
              </a:rPr>
              <a:t>ConvNets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 are everywhere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62C5E1-760D-4BAD-B9EB-42B343EF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9" y="1345055"/>
            <a:ext cx="8645511" cy="47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0634"/>
            <a:ext cx="8316058" cy="596165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Fast-forward to</a:t>
            </a:r>
            <a:r>
              <a:rPr lang="zh-CN" altLang="en-US" sz="32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today: </a:t>
            </a:r>
            <a:r>
              <a:rPr lang="en-US" altLang="zh-CN" sz="3200" dirty="0" err="1">
                <a:ea typeface="+mn-ea"/>
                <a:cs typeface="+mn-ea"/>
                <a:sym typeface="+mn-lt"/>
              </a:rPr>
              <a:t>ConvNets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 are everywhere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53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78937F-A148-4133-887C-4353D1FA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" y="1351244"/>
            <a:ext cx="8987473" cy="4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Residual</a:t>
            </a:r>
            <a:r>
              <a:rPr lang="en-US" altLang="zh-CN" spc="-6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Trick: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DE9C83F-F430-40D4-BD9A-963068BA6D96}"/>
              </a:ext>
            </a:extLst>
          </p:cNvPr>
          <p:cNvSpPr/>
          <p:nvPr/>
        </p:nvSpPr>
        <p:spPr>
          <a:xfrm>
            <a:off x="185510" y="1274789"/>
            <a:ext cx="8772979" cy="508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10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Revolution of Depth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6777D2E-59A8-4C05-B2A3-1372C9CAC6AA}"/>
              </a:ext>
            </a:extLst>
          </p:cNvPr>
          <p:cNvSpPr/>
          <p:nvPr/>
        </p:nvSpPr>
        <p:spPr>
          <a:xfrm>
            <a:off x="236597" y="1529862"/>
            <a:ext cx="8670805" cy="4413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971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39A89D4-0F21-402C-A34D-D19571F3D51D}"/>
              </a:ext>
            </a:extLst>
          </p:cNvPr>
          <p:cNvSpPr/>
          <p:nvPr/>
        </p:nvSpPr>
        <p:spPr>
          <a:xfrm>
            <a:off x="281354" y="738919"/>
            <a:ext cx="7995138" cy="561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30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06F14-C90A-45FE-BF94-30A3DCDF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Adaptive 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/ </a:t>
            </a:r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Dynamic</a:t>
            </a:r>
            <a:r>
              <a:rPr lang="en-US" altLang="zh-CN" spc="-5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2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Trick: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DBD1C-3CA0-4A07-BDB1-5B923531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  <a:endParaRPr lang="en-US" altLang="zh-CN" dirty="0">
              <a:cs typeface="Calibri" panose="020F0502020204030204"/>
            </a:endParaRPr>
          </a:p>
          <a:p>
            <a:r>
              <a:rPr lang="en-US" altLang="zh-CN" dirty="0" smtClean="0">
                <a:ea typeface="+mn-ea"/>
                <a:cs typeface="+mn-ea"/>
                <a:sym typeface="+mn-lt"/>
              </a:rPr>
              <a:t>Hyper </a:t>
            </a:r>
            <a:r>
              <a:rPr lang="en-US" altLang="zh-CN" dirty="0">
                <a:ea typeface="+mn-ea"/>
                <a:cs typeface="+mn-ea"/>
                <a:sym typeface="+mn-lt"/>
              </a:rPr>
              <a:t>Networks, ICLR 2017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Optimal Architectures in a Solvable Model of Deep Networks, NIPS16</a:t>
            </a:r>
          </a:p>
          <a:p>
            <a:r>
              <a:rPr lang="en-US" altLang="zh-CN" dirty="0" err="1">
                <a:ea typeface="+mn-ea"/>
                <a:cs typeface="+mn-ea"/>
                <a:sym typeface="+mn-lt"/>
              </a:rPr>
              <a:t>AdaNet</a:t>
            </a:r>
            <a:r>
              <a:rPr lang="en-US" altLang="zh-CN" dirty="0">
                <a:ea typeface="+mn-ea"/>
                <a:cs typeface="+mn-ea"/>
                <a:sym typeface="+mn-lt"/>
              </a:rPr>
              <a:t>: Adaptive Structural Learning of Artificial Neural Networks, ICML17</a:t>
            </a:r>
          </a:p>
          <a:p>
            <a:r>
              <a:rPr lang="en-US" altLang="zh-CN" dirty="0" err="1">
                <a:ea typeface="+mn-ea"/>
                <a:cs typeface="+mn-ea"/>
                <a:sym typeface="+mn-lt"/>
              </a:rPr>
              <a:t>SplitNet</a:t>
            </a:r>
            <a:r>
              <a:rPr lang="en-US" altLang="zh-CN" dirty="0">
                <a:ea typeface="+mn-ea"/>
                <a:cs typeface="+mn-ea"/>
                <a:sym typeface="+mn-lt"/>
              </a:rPr>
              <a:t>: Learning to Semantically Split Deep Networks for Parameter  Reduction and Model Parallelization, ICML17 </a:t>
            </a:r>
            <a:endParaRPr lang="en-US" altLang="zh-CN" dirty="0" smtClean="0">
              <a:ea typeface="+mn-ea"/>
              <a:cs typeface="+mn-ea"/>
              <a:sym typeface="+mn-lt"/>
            </a:endParaRPr>
          </a:p>
          <a:p>
            <a:r>
              <a:rPr lang="en-US" altLang="zh-CN" dirty="0" smtClean="0">
                <a:ea typeface="+mn-ea"/>
                <a:cs typeface="+mn-ea"/>
                <a:sym typeface="+mn-lt"/>
              </a:rPr>
              <a:t>Image </a:t>
            </a:r>
            <a:r>
              <a:rPr lang="en-US" altLang="zh-CN" dirty="0">
                <a:ea typeface="+mn-ea"/>
                <a:cs typeface="+mn-ea"/>
                <a:sym typeface="+mn-lt"/>
              </a:rPr>
              <a:t>Question Answering using Convolutional Neural Network with Dynamic  Parameter , CVPR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2016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AAB29-44E8-4507-92C4-63794FBB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C6E7B-9DC3-4E47-9195-50C014CE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3A589-A13C-4CBF-963E-EA64EF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513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References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</a:t>
            </a:r>
            <a:r>
              <a:rPr lang="en-US" altLang="zh-CN" dirty="0" smtClean="0">
                <a:cs typeface="Calibri" panose="020F0502020204030204"/>
                <a:sym typeface="+mn-ea"/>
              </a:rPr>
              <a:t>/</a:t>
            </a:r>
            <a:endParaRPr lang="en-US" altLang="zh-CN" dirty="0" smtClean="0">
              <a:ea typeface="+mn-ea"/>
              <a:cs typeface="+mn-ea"/>
              <a:sym typeface="+mn-lt"/>
            </a:endParaRPr>
          </a:p>
          <a:p>
            <a:r>
              <a:rPr lang="en-US" altLang="zh-CN" dirty="0" smtClean="0">
                <a:ea typeface="+mn-ea"/>
                <a:cs typeface="+mn-ea"/>
                <a:sym typeface="+mn-lt"/>
              </a:rPr>
              <a:t>Dr</a:t>
            </a:r>
            <a:r>
              <a:rPr lang="en-US" altLang="zh-CN" dirty="0">
                <a:ea typeface="+mn-ea"/>
                <a:cs typeface="+mn-ea"/>
                <a:sym typeface="+mn-lt"/>
              </a:rPr>
              <a:t>. Yann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Lecun’sdeep</a:t>
            </a:r>
            <a:r>
              <a:rPr lang="en-US" altLang="zh-CN" dirty="0">
                <a:ea typeface="+mn-ea"/>
                <a:cs typeface="+mn-ea"/>
                <a:sym typeface="+mn-lt"/>
              </a:rPr>
              <a:t> learning tutorials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Li Deng’s ICML 2014 Deep Learning Tutorial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Kai Yu’s deep learning tutorial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Rob Fergus’ deep learning tutorial 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Prof. Nando de Freitas’ slides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Olivier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Grisel’stalk</a:t>
            </a:r>
            <a:r>
              <a:rPr lang="en-US" altLang="zh-CN" dirty="0">
                <a:ea typeface="+mn-ea"/>
                <a:cs typeface="+mn-ea"/>
                <a:sym typeface="+mn-lt"/>
              </a:rPr>
              <a:t> at Paris Data Geeks / Open World Forum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Hastie, Trevor, et al. The elements of statistical learning. Vol. 2. No. 1. New York: Springer, 2009.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Hung-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yiLee’s</a:t>
            </a:r>
            <a:r>
              <a:rPr lang="en-US" altLang="zh-CN" dirty="0">
                <a:ea typeface="+mn-ea"/>
                <a:cs typeface="+mn-ea"/>
                <a:sym typeface="+mn-lt"/>
              </a:rPr>
              <a:t> CNN slides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NIPS 2017 DL Trend Tutorial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58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>
                <a:ea typeface="+mn-ea"/>
                <a:cs typeface="+mn-ea"/>
                <a:sym typeface="+mn-lt"/>
              </a:rPr>
              <a:t>Thanks for listening</a:t>
            </a:r>
            <a:endParaRPr lang="zh-CN" altLang="en-US" i="1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59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30" dirty="0">
                <a:ea typeface="+mn-ea"/>
                <a:cs typeface="+mn-ea"/>
                <a:sym typeface="+mn-lt"/>
              </a:rPr>
              <a:t>Deep </a:t>
            </a:r>
            <a:r>
              <a:rPr lang="en-US" altLang="zh-CN" spc="-165" dirty="0">
                <a:ea typeface="+mn-ea"/>
                <a:cs typeface="+mn-ea"/>
                <a:sym typeface="+mn-lt"/>
              </a:rPr>
              <a:t>Learning </a:t>
            </a:r>
            <a:r>
              <a:rPr lang="en-US" altLang="zh-CN" spc="-130" dirty="0">
                <a:ea typeface="+mn-ea"/>
                <a:cs typeface="+mn-ea"/>
                <a:sym typeface="+mn-lt"/>
              </a:rPr>
              <a:t>(</a:t>
            </a:r>
            <a:r>
              <a:rPr lang="en-US" altLang="zh-CN" spc="-13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RNN</a:t>
            </a:r>
            <a:r>
              <a:rPr lang="en-US" altLang="zh-CN" spc="-130" dirty="0">
                <a:ea typeface="+mn-ea"/>
                <a:cs typeface="+mn-ea"/>
                <a:sym typeface="+mn-lt"/>
              </a:rPr>
              <a:t>) </a:t>
            </a:r>
            <a:r>
              <a:rPr lang="en-US" altLang="zh-CN" spc="-155" dirty="0">
                <a:ea typeface="+mn-ea"/>
                <a:cs typeface="+mn-ea"/>
                <a:sym typeface="+mn-lt"/>
              </a:rPr>
              <a:t>in </a:t>
            </a:r>
            <a:r>
              <a:rPr lang="en-US" altLang="zh-CN" spc="-165" dirty="0">
                <a:ea typeface="+mn-ea"/>
                <a:cs typeface="+mn-ea"/>
                <a:sym typeface="+mn-lt"/>
              </a:rPr>
              <a:t>the</a:t>
            </a:r>
            <a:r>
              <a:rPr lang="en-US" altLang="zh-CN" spc="-69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0" dirty="0">
                <a:ea typeface="+mn-ea"/>
                <a:cs typeface="+mn-ea"/>
                <a:sym typeface="+mn-lt"/>
              </a:rPr>
              <a:t>90’s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35" dirty="0">
                <a:ea typeface="+mn-ea"/>
                <a:cs typeface="+mn-ea"/>
                <a:sym typeface="+mn-lt"/>
              </a:rPr>
              <a:t>Prof. </a:t>
            </a:r>
            <a:r>
              <a:rPr lang="en-US" altLang="zh-CN" spc="-5" dirty="0" err="1">
                <a:ea typeface="+mn-ea"/>
                <a:cs typeface="+mn-ea"/>
                <a:sym typeface="+mn-lt"/>
              </a:rPr>
              <a:t>Schmidhuber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invented 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"Long </a:t>
            </a:r>
            <a:r>
              <a:rPr lang="en-US" altLang="zh-CN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short-term </a:t>
            </a:r>
            <a:r>
              <a:rPr lang="en-US" altLang="zh-CN" spc="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memory” </a:t>
            </a:r>
            <a:r>
              <a:rPr lang="en-US" altLang="zh-CN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– </a:t>
            </a:r>
            <a:r>
              <a:rPr lang="en-US" altLang="zh-CN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Recurrent 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NN (LSTM-RNN)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model </a:t>
            </a:r>
            <a:r>
              <a:rPr lang="en-US" altLang="zh-CN" dirty="0">
                <a:ea typeface="+mn-ea"/>
                <a:cs typeface="+mn-ea"/>
                <a:sym typeface="+mn-lt"/>
              </a:rPr>
              <a:t>in</a:t>
            </a:r>
            <a:r>
              <a:rPr lang="en-US" altLang="zh-CN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1997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F1C0CAC-7D11-46F2-AF38-0FF9E97B7B12}"/>
              </a:ext>
            </a:extLst>
          </p:cNvPr>
          <p:cNvSpPr/>
          <p:nvPr/>
        </p:nvSpPr>
        <p:spPr>
          <a:xfrm>
            <a:off x="4591971" y="3082060"/>
            <a:ext cx="4154743" cy="1985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D4F50D-FB7A-4DD2-858D-BCACA9AF3CFC}"/>
              </a:ext>
            </a:extLst>
          </p:cNvPr>
          <p:cNvSpPr/>
          <p:nvPr/>
        </p:nvSpPr>
        <p:spPr>
          <a:xfrm>
            <a:off x="417257" y="3082060"/>
            <a:ext cx="3761601" cy="1736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C7FC82-E3A7-4897-BB3E-15F92DB216F4}"/>
              </a:ext>
            </a:extLst>
          </p:cNvPr>
          <p:cNvSpPr/>
          <p:nvPr/>
        </p:nvSpPr>
        <p:spPr>
          <a:xfrm>
            <a:off x="844062" y="5285213"/>
            <a:ext cx="7671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spc="-20" dirty="0">
                <a:cs typeface="+mn-ea"/>
                <a:sym typeface="+mn-lt"/>
              </a:rPr>
              <a:t>Sepp </a:t>
            </a:r>
            <a:r>
              <a:rPr lang="en-US" altLang="zh-CN" sz="2000" spc="-25" dirty="0" err="1">
                <a:cs typeface="+mn-ea"/>
                <a:sym typeface="+mn-lt"/>
              </a:rPr>
              <a:t>Hochreiter</a:t>
            </a:r>
            <a:r>
              <a:rPr lang="en-US" altLang="zh-CN" sz="2000" spc="-25" dirty="0">
                <a:cs typeface="+mn-ea"/>
                <a:sym typeface="+mn-lt"/>
              </a:rPr>
              <a:t>; Jürgen </a:t>
            </a:r>
            <a:r>
              <a:rPr lang="en-US" altLang="zh-CN" sz="2000" spc="-25" dirty="0" err="1">
                <a:cs typeface="+mn-ea"/>
                <a:sym typeface="+mn-lt"/>
              </a:rPr>
              <a:t>Schmidhuber</a:t>
            </a:r>
            <a:r>
              <a:rPr lang="en-US" altLang="zh-CN" sz="2000" spc="-25" dirty="0">
                <a:cs typeface="+mn-ea"/>
                <a:sym typeface="+mn-lt"/>
              </a:rPr>
              <a:t> </a:t>
            </a:r>
            <a:r>
              <a:rPr lang="en-US" altLang="zh-CN" sz="2000" spc="-20" dirty="0">
                <a:cs typeface="+mn-ea"/>
                <a:sym typeface="+mn-lt"/>
              </a:rPr>
              <a:t>(1997). </a:t>
            </a:r>
            <a:r>
              <a:rPr lang="en-US" altLang="zh-CN" sz="2000" spc="-25" dirty="0">
                <a:cs typeface="+mn-ea"/>
                <a:sym typeface="+mn-lt"/>
              </a:rPr>
              <a:t>"Long short-term </a:t>
            </a:r>
            <a:r>
              <a:rPr lang="en-US" altLang="zh-CN" sz="2000" spc="-30" dirty="0">
                <a:cs typeface="+mn-ea"/>
                <a:sym typeface="+mn-lt"/>
              </a:rPr>
              <a:t>memory". </a:t>
            </a:r>
            <a:r>
              <a:rPr lang="en-US" altLang="zh-CN" sz="2000" spc="-25" dirty="0">
                <a:cs typeface="+mn-ea"/>
                <a:sym typeface="+mn-lt"/>
              </a:rPr>
              <a:t>Neural </a:t>
            </a:r>
            <a:r>
              <a:rPr lang="en-US" altLang="zh-CN" sz="2000" spc="-30" dirty="0">
                <a:cs typeface="+mn-ea"/>
                <a:sym typeface="+mn-lt"/>
              </a:rPr>
              <a:t>Computation. </a:t>
            </a:r>
            <a:r>
              <a:rPr lang="en-US" altLang="zh-CN" sz="2000" dirty="0">
                <a:cs typeface="+mn-ea"/>
                <a:sym typeface="+mn-lt"/>
              </a:rPr>
              <a:t>9 </a:t>
            </a:r>
            <a:r>
              <a:rPr lang="en-US" altLang="zh-CN" sz="2000" spc="-15" dirty="0">
                <a:cs typeface="+mn-ea"/>
                <a:sym typeface="+mn-lt"/>
              </a:rPr>
              <a:t>(8):</a:t>
            </a:r>
            <a:r>
              <a:rPr lang="en-US" altLang="zh-CN" sz="2000" spc="-110" dirty="0">
                <a:cs typeface="+mn-ea"/>
                <a:sym typeface="+mn-lt"/>
              </a:rPr>
              <a:t> </a:t>
            </a:r>
            <a:r>
              <a:rPr lang="en-US" altLang="zh-CN" sz="2000" spc="-25" dirty="0">
                <a:cs typeface="+mn-ea"/>
                <a:sym typeface="+mn-lt"/>
              </a:rPr>
              <a:t>1735–1780.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84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16058" cy="572719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“Winter of Neural Networks” in~2000s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741307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Non-convex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Need a lot of tricks to play with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How many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layers?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How many hidden units per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layer?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What topology among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layers?</a:t>
            </a:r>
          </a:p>
          <a:p>
            <a:pPr lvl="1"/>
            <a:r>
              <a:rPr lang="en-US" altLang="zh-CN" dirty="0" smtClean="0">
                <a:ea typeface="+mn-ea"/>
                <a:cs typeface="+mn-ea"/>
                <a:sym typeface="+mn-lt"/>
              </a:rPr>
              <a:t>…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Hard to perform theoretical analysis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Large labeled datasets are rare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701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n-ea"/>
                <a:cs typeface="+mn-ea"/>
                <a:sym typeface="+mn-lt"/>
              </a:rPr>
              <a:t>ImageNet Challenge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FEA2-BC07-4F0F-8941-4DB218829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2010-11: hand-crafted</a:t>
            </a:r>
            <a:r>
              <a:rPr lang="zh-CN" altLang="en-US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computer</a:t>
            </a:r>
            <a:r>
              <a:rPr lang="zh-CN" altLang="en-US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vision</a:t>
            </a:r>
            <a:r>
              <a:rPr lang="zh-CN" altLang="en-US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pipelines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2012-1016: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ConvNets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2012: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AlexNet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Major deep learning success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2013: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ZFNet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Improvements over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AlexNet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2014</a:t>
            </a:r>
          </a:p>
          <a:p>
            <a:pPr lvl="2"/>
            <a:r>
              <a:rPr lang="en-US" altLang="zh-CN" dirty="0" err="1">
                <a:ea typeface="+mn-ea"/>
                <a:cs typeface="+mn-ea"/>
                <a:sym typeface="+mn-lt"/>
              </a:rPr>
              <a:t>VGGNet:deeper,simpler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2"/>
            <a:r>
              <a:rPr lang="en-US" altLang="zh-CN" dirty="0" err="1">
                <a:ea typeface="+mn-ea"/>
                <a:cs typeface="+mn-ea"/>
                <a:sym typeface="+mn-lt"/>
              </a:rPr>
              <a:t>InceptionNet:deeper,faster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2015</a:t>
            </a:r>
          </a:p>
          <a:p>
            <a:pPr lvl="2"/>
            <a:r>
              <a:rPr lang="en-US" altLang="zh-CN" dirty="0" err="1">
                <a:ea typeface="+mn-ea"/>
                <a:cs typeface="+mn-ea"/>
                <a:sym typeface="+mn-lt"/>
              </a:rPr>
              <a:t>ResNet</a:t>
            </a:r>
            <a:r>
              <a:rPr lang="en-US" altLang="zh-CN" dirty="0">
                <a:ea typeface="+mn-ea"/>
                <a:cs typeface="+mn-ea"/>
                <a:sym typeface="+mn-lt"/>
              </a:rPr>
              <a:t>: even deeper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2016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Ensembled networks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2017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Squeeze and Excitation Network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52A87-F9A1-4BAC-B89B-3F5C4940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62" y="3278294"/>
            <a:ext cx="4016415" cy="24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7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3895C21-359E-4BA2-A851-AD71CAB40437}"/>
              </a:ext>
            </a:extLst>
          </p:cNvPr>
          <p:cNvSpPr txBox="1"/>
          <p:nvPr/>
        </p:nvSpPr>
        <p:spPr>
          <a:xfrm>
            <a:off x="904891" y="5151346"/>
            <a:ext cx="4787380" cy="723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110" dirty="0">
                <a:cs typeface="+mn-ea"/>
                <a:sym typeface="+mn-lt"/>
              </a:rPr>
              <a:t>Why </a:t>
            </a:r>
            <a:r>
              <a:rPr sz="4500" spc="-200" dirty="0">
                <a:cs typeface="+mn-ea"/>
                <a:sym typeface="+mn-lt"/>
              </a:rPr>
              <a:t>breakthrough</a:t>
            </a:r>
            <a:r>
              <a:rPr sz="4500" spc="-670" dirty="0">
                <a:cs typeface="+mn-ea"/>
                <a:sym typeface="+mn-lt"/>
              </a:rPr>
              <a:t> </a:t>
            </a:r>
            <a:r>
              <a:rPr sz="4500" spc="430" dirty="0">
                <a:cs typeface="+mn-ea"/>
                <a:sym typeface="+mn-lt"/>
              </a:rPr>
              <a:t>?</a:t>
            </a:r>
            <a:endParaRPr sz="4500" dirty="0">
              <a:cs typeface="+mn-ea"/>
              <a:sym typeface="+mn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FC2A00A-8EEE-414F-9AA2-2857686733CB}"/>
              </a:ext>
            </a:extLst>
          </p:cNvPr>
          <p:cNvSpPr/>
          <p:nvPr/>
        </p:nvSpPr>
        <p:spPr>
          <a:xfrm>
            <a:off x="362667" y="644252"/>
            <a:ext cx="1550233" cy="75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25703CA-F5CE-43EC-8A70-861EE0E7B812}"/>
              </a:ext>
            </a:extLst>
          </p:cNvPr>
          <p:cNvSpPr/>
          <p:nvPr/>
        </p:nvSpPr>
        <p:spPr>
          <a:xfrm>
            <a:off x="2445789" y="3422191"/>
            <a:ext cx="2316148" cy="1414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88269A0-ECDE-4D42-A95F-3E94E4B88577}"/>
              </a:ext>
            </a:extLst>
          </p:cNvPr>
          <p:cNvSpPr/>
          <p:nvPr/>
        </p:nvSpPr>
        <p:spPr>
          <a:xfrm>
            <a:off x="5422640" y="481877"/>
            <a:ext cx="2166189" cy="2070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803E72B-7857-44B0-ACB9-0DAAAEB49F50}"/>
              </a:ext>
            </a:extLst>
          </p:cNvPr>
          <p:cNvSpPr/>
          <p:nvPr/>
        </p:nvSpPr>
        <p:spPr>
          <a:xfrm>
            <a:off x="2595748" y="486130"/>
            <a:ext cx="2166189" cy="2070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7FBEE21-7497-4619-A871-9366626F7461}"/>
              </a:ext>
            </a:extLst>
          </p:cNvPr>
          <p:cNvSpPr txBox="1"/>
          <p:nvPr/>
        </p:nvSpPr>
        <p:spPr>
          <a:xfrm>
            <a:off x="2595748" y="2748252"/>
            <a:ext cx="1832743" cy="341119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2000" spc="-25" dirty="0">
                <a:cs typeface="+mn-ea"/>
                <a:sym typeface="+mn-lt"/>
              </a:rPr>
              <a:t>Deep</a:t>
            </a:r>
            <a:r>
              <a:rPr sz="2000" spc="-65" dirty="0">
                <a:cs typeface="+mn-ea"/>
                <a:sym typeface="+mn-lt"/>
              </a:rPr>
              <a:t> </a:t>
            </a:r>
            <a:r>
              <a:rPr sz="2000" spc="-20" dirty="0">
                <a:cs typeface="+mn-ea"/>
                <a:sym typeface="+mn-lt"/>
              </a:rPr>
              <a:t>Learning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D05FECBF-F0A8-4CC1-9921-2BE550BAC17C}"/>
              </a:ext>
            </a:extLst>
          </p:cNvPr>
          <p:cNvSpPr txBox="1"/>
          <p:nvPr/>
        </p:nvSpPr>
        <p:spPr>
          <a:xfrm>
            <a:off x="5162862" y="2749534"/>
            <a:ext cx="3086100" cy="339837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2000" spc="-25" dirty="0">
                <a:cs typeface="+mn-ea"/>
                <a:sym typeface="+mn-lt"/>
              </a:rPr>
              <a:t>Deep </a:t>
            </a:r>
            <a:r>
              <a:rPr sz="2000" spc="-30" dirty="0">
                <a:cs typeface="+mn-ea"/>
                <a:sym typeface="+mn-lt"/>
              </a:rPr>
              <a:t>Reinforcement</a:t>
            </a:r>
            <a:r>
              <a:rPr sz="2000" spc="-85" dirty="0">
                <a:cs typeface="+mn-ea"/>
                <a:sym typeface="+mn-lt"/>
              </a:rPr>
              <a:t> </a:t>
            </a:r>
            <a:r>
              <a:rPr sz="2000" spc="-20" dirty="0">
                <a:cs typeface="+mn-ea"/>
                <a:sym typeface="+mn-lt"/>
              </a:rPr>
              <a:t>Learning</a:t>
            </a:r>
            <a:endParaRPr sz="2000" dirty="0">
              <a:cs typeface="+mn-ea"/>
              <a:sym typeface="+mn-lt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451E799B-DBBF-4A90-8678-20E26EF99856}"/>
              </a:ext>
            </a:extLst>
          </p:cNvPr>
          <p:cNvSpPr txBox="1"/>
          <p:nvPr/>
        </p:nvSpPr>
        <p:spPr>
          <a:xfrm>
            <a:off x="5409451" y="3765885"/>
            <a:ext cx="2179377" cy="69230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46355" rIns="0" bIns="0" rtlCol="0">
            <a:spAutoFit/>
          </a:bodyPr>
          <a:lstStyle/>
          <a:p>
            <a:pPr marL="91440" marR="97790">
              <a:lnSpc>
                <a:spcPts val="1610"/>
              </a:lnSpc>
              <a:spcBef>
                <a:spcPts val="365"/>
              </a:spcBef>
            </a:pPr>
            <a:r>
              <a:rPr sz="2400" spc="-30" dirty="0">
                <a:cs typeface="+mn-ea"/>
                <a:sym typeface="+mn-lt"/>
              </a:rPr>
              <a:t>Generative  </a:t>
            </a:r>
            <a:r>
              <a:rPr sz="2400" spc="-25" dirty="0">
                <a:cs typeface="+mn-ea"/>
                <a:sym typeface="+mn-lt"/>
              </a:rPr>
              <a:t>Adversarial  </a:t>
            </a:r>
            <a:r>
              <a:rPr sz="2400" spc="-30" dirty="0">
                <a:cs typeface="+mn-ea"/>
                <a:sym typeface="+mn-lt"/>
              </a:rPr>
              <a:t>Network</a:t>
            </a:r>
            <a:r>
              <a:rPr sz="2400" spc="-105" dirty="0">
                <a:cs typeface="+mn-ea"/>
                <a:sym typeface="+mn-lt"/>
              </a:rPr>
              <a:t> </a:t>
            </a:r>
            <a:r>
              <a:rPr sz="2400" spc="-30" dirty="0">
                <a:cs typeface="+mn-ea"/>
                <a:sym typeface="+mn-lt"/>
              </a:rPr>
              <a:t>(GAN)</a:t>
            </a:r>
            <a:endParaRPr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257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lbmc0de">
      <a:majorFont>
        <a:latin typeface="Calibri" panose="020F0302020204030204"/>
        <a:ea typeface="宋体"/>
        <a:cs typeface=""/>
      </a:majorFont>
      <a:minorFont>
        <a:latin typeface="Calibri" panose="020F0502020204030204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7691</TotalTime>
  <Words>1918</Words>
  <Application>Microsoft Office PowerPoint</Application>
  <PresentationFormat>全屏显示(4:3)</PresentationFormat>
  <Paragraphs>667</Paragraphs>
  <Slides>59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等线</vt:lpstr>
      <vt:lpstr>宋体</vt:lpstr>
      <vt:lpstr>Arial</vt:lpstr>
      <vt:lpstr>Calibri</vt:lpstr>
      <vt:lpstr>Calibri Light</vt:lpstr>
      <vt:lpstr>Wingdings</vt:lpstr>
      <vt:lpstr>Office 主题​​</vt:lpstr>
      <vt:lpstr>PowerPoint 演示文稿</vt:lpstr>
      <vt:lpstr>Today: Deep Learning</vt:lpstr>
      <vt:lpstr>Early History</vt:lpstr>
      <vt:lpstr>Early History</vt:lpstr>
      <vt:lpstr>Deep Learning (CNN) in the 90’s</vt:lpstr>
      <vt:lpstr>Deep Learning (RNN) in the 90’s</vt:lpstr>
      <vt:lpstr>“Winter of Neural Networks” in~2000s</vt:lpstr>
      <vt:lpstr>ImageNet Challenge</vt:lpstr>
      <vt:lpstr>PowerPoint 演示文稿</vt:lpstr>
      <vt:lpstr>DNNs help us build more intelligent computers</vt:lpstr>
      <vt:lpstr>Some Recent Trends</vt:lpstr>
      <vt:lpstr>Today: Deep Learning</vt:lpstr>
      <vt:lpstr>Machine (Deep) Learning in a Nutshell</vt:lpstr>
      <vt:lpstr>A nutshell of Variations in Deep NN: Five Aspects</vt:lpstr>
      <vt:lpstr>Building Deep Neural Nets</vt:lpstr>
      <vt:lpstr>Today’s Survey: Trends since ~2011</vt:lpstr>
      <vt:lpstr>Recent Trend (1)</vt:lpstr>
      <vt:lpstr>Machine (Deep) Learning in a Nutshell</vt:lpstr>
      <vt:lpstr>Important Block: Convolutional Neural Networks</vt:lpstr>
      <vt:lpstr>Locality and Translation Invariance</vt:lpstr>
      <vt:lpstr>Why CNN for Image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 (from matrix to tensor)</vt:lpstr>
      <vt:lpstr>Convolution v.s. Fully Connected</vt:lpstr>
      <vt:lpstr>(1) Locality:</vt:lpstr>
      <vt:lpstr>(2) Translation invariance:</vt:lpstr>
      <vt:lpstr>The whole CNN</vt:lpstr>
      <vt:lpstr>(3) Subsampling:</vt:lpstr>
      <vt:lpstr>(3) Subsampling:</vt:lpstr>
      <vt:lpstr>(3) Subsampling: </vt:lpstr>
      <vt:lpstr>(3) Subsampling: </vt:lpstr>
      <vt:lpstr>The whole CNN</vt:lpstr>
      <vt:lpstr>The whole CNN</vt:lpstr>
      <vt:lpstr>Flatten</vt:lpstr>
      <vt:lpstr>CNN in Keras </vt:lpstr>
      <vt:lpstr>CNN in Keras </vt:lpstr>
      <vt:lpstr>Application: Playing Go</vt:lpstr>
      <vt:lpstr>Application: Speech </vt:lpstr>
      <vt:lpstr>Fast-forward to today: ConvNets are everywhere</vt:lpstr>
      <vt:lpstr>Fast-forward to today: ConvNets are everywhere</vt:lpstr>
      <vt:lpstr>Fast-forward to today: ConvNets are everywhere</vt:lpstr>
      <vt:lpstr>Residual Trick:</vt:lpstr>
      <vt:lpstr>Revolution of Depth</vt:lpstr>
      <vt:lpstr>PowerPoint 演示文稿</vt:lpstr>
      <vt:lpstr>Adaptive / Dynamic Trick: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alter cherish</cp:lastModifiedBy>
  <cp:revision>304</cp:revision>
  <dcterms:created xsi:type="dcterms:W3CDTF">2019-04-07T06:41:07Z</dcterms:created>
  <dcterms:modified xsi:type="dcterms:W3CDTF">2020-04-09T13:46:59Z</dcterms:modified>
</cp:coreProperties>
</file>